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6" r:id="rId1"/>
  </p:sldMasterIdLst>
  <p:sldIdLst>
    <p:sldId id="256" r:id="rId2"/>
    <p:sldId id="286" r:id="rId3"/>
    <p:sldId id="285" r:id="rId4"/>
    <p:sldId id="258" r:id="rId5"/>
    <p:sldId id="259" r:id="rId6"/>
    <p:sldId id="260" r:id="rId7"/>
    <p:sldId id="288" r:id="rId8"/>
    <p:sldId id="261" r:id="rId9"/>
    <p:sldId id="262" r:id="rId10"/>
    <p:sldId id="263" r:id="rId11"/>
    <p:sldId id="264" r:id="rId12"/>
    <p:sldId id="278" r:id="rId13"/>
    <p:sldId id="265" r:id="rId14"/>
    <p:sldId id="266" r:id="rId15"/>
    <p:sldId id="267" r:id="rId16"/>
    <p:sldId id="268" r:id="rId17"/>
    <p:sldId id="277" r:id="rId18"/>
    <p:sldId id="269" r:id="rId19"/>
    <p:sldId id="270" r:id="rId20"/>
    <p:sldId id="271" r:id="rId21"/>
    <p:sldId id="27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 id="{AFBAB7FD-77FA-4597-BCE1-9764E6449B8B}">
          <p14:sldIdLst>
            <p14:sldId id="256"/>
          </p14:sldIdLst>
        </p14:section>
        <p14:section name="2" id="{5E54A0D0-4168-4A8B-8F6D-320222DFAFCC}">
          <p14:sldIdLst>
            <p14:sldId id="286"/>
            <p14:sldId id="285"/>
            <p14:sldId id="258"/>
            <p14:sldId id="259"/>
            <p14:sldId id="260"/>
            <p14:sldId id="288"/>
            <p14:sldId id="261"/>
            <p14:sldId id="262"/>
            <p14:sldId id="263"/>
            <p14:sldId id="264"/>
            <p14:sldId id="278"/>
            <p14:sldId id="265"/>
            <p14:sldId id="266"/>
            <p14:sldId id="267"/>
            <p14:sldId id="268"/>
            <p14:sldId id="277"/>
            <p14:sldId id="269"/>
            <p14:sldId id="270"/>
            <p14:sldId id="271"/>
            <p14:sldId id="272"/>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D6FC"/>
    <a:srgbClr val="E0B27E"/>
    <a:srgbClr val="F57934"/>
    <a:srgbClr val="D20323"/>
    <a:srgbClr val="AADAFF"/>
    <a:srgbClr val="A9DBFF"/>
    <a:srgbClr val="FF9933"/>
    <a:srgbClr val="FFFFFD"/>
    <a:srgbClr val="542809"/>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0" d="100"/>
          <a:sy n="80" d="100"/>
        </p:scale>
        <p:origin x="-1224" y="-8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813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4623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0520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35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299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005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45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7040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12/1/2021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7213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12/1/2021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9104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8111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12/1/2021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925770"/>
      </p:ext>
    </p:extLst>
  </p:cSld>
  <p:clrMap bg1="dk1" tx1="lt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16.xml"/><Relationship Id="rId3" Type="http://schemas.openxmlformats.org/officeDocument/2006/relationships/image" Target="../media/image26.png"/><Relationship Id="rId7" Type="http://schemas.openxmlformats.org/officeDocument/2006/relationships/slide" Target="slide14.xml"/><Relationship Id="rId12"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slide" Target="slide15.xml"/><Relationship Id="rId4" Type="http://schemas.openxmlformats.org/officeDocument/2006/relationships/slide" Target="slide13.xml"/><Relationship Id="rId9" Type="http://schemas.openxmlformats.org/officeDocument/2006/relationships/image" Target="../media/image28.pn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21.xml"/><Relationship Id="rId3" Type="http://schemas.openxmlformats.org/officeDocument/2006/relationships/image" Target="../media/image40.png"/><Relationship Id="rId7" Type="http://schemas.openxmlformats.org/officeDocument/2006/relationships/slide" Target="slide19.xml"/><Relationship Id="rId12" Type="http://schemas.openxmlformats.org/officeDocument/2006/relationships/image" Target="../media/image45.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slide" Target="slide20.xml"/><Relationship Id="rId4" Type="http://schemas.openxmlformats.org/officeDocument/2006/relationships/slide" Target="slide18.xml"/><Relationship Id="rId9" Type="http://schemas.openxmlformats.org/officeDocument/2006/relationships/image" Target="../media/image44.png"/><Relationship Id="rId1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11.xml"/><Relationship Id="rId3" Type="http://schemas.openxmlformats.org/officeDocument/2006/relationships/image" Target="../media/image13.png"/><Relationship Id="rId7" Type="http://schemas.openxmlformats.org/officeDocument/2006/relationships/slide" Target="slide9.xml"/><Relationship Id="rId12"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slide" Target="slide10.xml"/><Relationship Id="rId4" Type="http://schemas.openxmlformats.org/officeDocument/2006/relationships/slide" Target="slide8.xml"/><Relationship Id="rId9" Type="http://schemas.openxmlformats.org/officeDocument/2006/relationships/image" Target="../media/image15.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6800" y="2560317"/>
            <a:ext cx="10224198" cy="3343227"/>
          </a:xfrm>
          <a:prstGeom prst="rect">
            <a:avLst/>
          </a:prstGeom>
        </p:spPr>
      </p:pic>
      <p:sp>
        <p:nvSpPr>
          <p:cNvPr id="5" name="TextBox 4"/>
          <p:cNvSpPr txBox="1"/>
          <p:nvPr/>
        </p:nvSpPr>
        <p:spPr>
          <a:xfrm>
            <a:off x="1066800" y="5989213"/>
            <a:ext cx="8904136" cy="369332"/>
          </a:xfrm>
          <a:prstGeom prst="rect">
            <a:avLst/>
          </a:prstGeom>
          <a:noFill/>
        </p:spPr>
        <p:txBody>
          <a:bodyPr wrap="square" rtlCol="0">
            <a:spAutoFit/>
          </a:bodyPr>
          <a:lstStyle/>
          <a:p>
            <a:r>
              <a:rPr lang="en-US" b="1" dirty="0" smtClean="0">
                <a:solidFill>
                  <a:schemeClr val="bg1"/>
                </a:solidFill>
              </a:rPr>
              <a:t>Program Coordinator:  Prof. </a:t>
            </a:r>
            <a:r>
              <a:rPr lang="en-US" b="1" dirty="0" err="1" smtClean="0">
                <a:solidFill>
                  <a:schemeClr val="bg1"/>
                </a:solidFill>
              </a:rPr>
              <a:t>Chahinda</a:t>
            </a:r>
            <a:r>
              <a:rPr lang="en-US" b="1" dirty="0" smtClean="0">
                <a:solidFill>
                  <a:schemeClr val="bg1"/>
                </a:solidFill>
              </a:rPr>
              <a:t> </a:t>
            </a:r>
            <a:r>
              <a:rPr lang="en-US" b="1" dirty="0" err="1" smtClean="0">
                <a:solidFill>
                  <a:schemeClr val="bg1"/>
                </a:solidFill>
              </a:rPr>
              <a:t>Ezzat</a:t>
            </a:r>
            <a:r>
              <a:rPr lang="en-US" b="1" dirty="0" smtClean="0">
                <a:solidFill>
                  <a:schemeClr val="bg1"/>
                </a:solidFill>
              </a:rPr>
              <a:t>  Culturalattache@eecous.net</a:t>
            </a:r>
            <a:endParaRPr lang="en-US" b="1" dirty="0">
              <a:solidFill>
                <a:schemeClr val="bg1"/>
              </a:solidFill>
            </a:endParaRPr>
          </a:p>
        </p:txBody>
      </p:sp>
      <p:pic>
        <p:nvPicPr>
          <p:cNvPr id="6" name="Picture 5" descr="https://www.ecbrsa.edu.eg/eceb/mis/certification/usa_header.png"/>
          <p:cNvPicPr/>
          <p:nvPr/>
        </p:nvPicPr>
        <p:blipFill>
          <a:blip r:embed="rId3">
            <a:extLst>
              <a:ext uri="{28A0092B-C50C-407E-A947-70E740481C1C}">
                <a14:useLocalDpi xmlns:a14="http://schemas.microsoft.com/office/drawing/2010/main" val="0"/>
              </a:ext>
            </a:extLst>
          </a:blip>
          <a:srcRect/>
          <a:stretch>
            <a:fillRect/>
          </a:stretch>
        </p:blipFill>
        <p:spPr bwMode="auto">
          <a:xfrm>
            <a:off x="3357562" y="55657"/>
            <a:ext cx="5476875" cy="1066800"/>
          </a:xfrm>
          <a:prstGeom prst="rect">
            <a:avLst/>
          </a:prstGeom>
          <a:noFill/>
          <a:ln>
            <a:noFill/>
          </a:ln>
        </p:spPr>
      </p:pic>
      <p:sp>
        <p:nvSpPr>
          <p:cNvPr id="7" name="Subtitle 6"/>
          <p:cNvSpPr>
            <a:spLocks noGrp="1"/>
          </p:cNvSpPr>
          <p:nvPr>
            <p:ph type="subTitle" idx="1"/>
          </p:nvPr>
        </p:nvSpPr>
        <p:spPr>
          <a:xfrm>
            <a:off x="1066799" y="1321954"/>
            <a:ext cx="10058400" cy="1143000"/>
          </a:xfrm>
        </p:spPr>
        <p:txBody>
          <a:bodyPr>
            <a:normAutofit lnSpcReduction="10000"/>
          </a:bodyPr>
          <a:lstStyle/>
          <a:p>
            <a:pPr algn="ctr"/>
            <a:r>
              <a:rPr lang="en-US" sz="1800" b="1" dirty="0">
                <a:solidFill>
                  <a:schemeClr val="bg1"/>
                </a:solidFill>
              </a:rPr>
              <a:t>The Egyptian Cultural and Educational Bureau</a:t>
            </a:r>
          </a:p>
          <a:p>
            <a:pPr algn="ctr"/>
            <a:r>
              <a:rPr lang="en-US" sz="1800" b="1" dirty="0">
                <a:solidFill>
                  <a:schemeClr val="bg1"/>
                </a:solidFill>
              </a:rPr>
              <a:t>In collaboration with</a:t>
            </a:r>
          </a:p>
          <a:p>
            <a:pPr algn="ctr"/>
            <a:r>
              <a:rPr lang="en-US" sz="1800" b="1" dirty="0">
                <a:solidFill>
                  <a:schemeClr val="bg1"/>
                </a:solidFill>
              </a:rPr>
              <a:t>Cairo University- Faculty of Arts</a:t>
            </a:r>
          </a:p>
          <a:p>
            <a:endParaRPr lang="en-US" dirty="0"/>
          </a:p>
        </p:txBody>
      </p:sp>
      <p:sp>
        <p:nvSpPr>
          <p:cNvPr id="8" name="TextBox 7"/>
          <p:cNvSpPr txBox="1"/>
          <p:nvPr/>
        </p:nvSpPr>
        <p:spPr>
          <a:xfrm>
            <a:off x="2393343" y="2918464"/>
            <a:ext cx="7553739" cy="369332"/>
          </a:xfrm>
          <a:prstGeom prst="rect">
            <a:avLst/>
          </a:prstGeom>
          <a:noFill/>
        </p:spPr>
        <p:txBody>
          <a:bodyPr wrap="square" rtlCol="0">
            <a:spAutoFit/>
          </a:bodyPr>
          <a:lstStyle/>
          <a:p>
            <a:pPr algn="ctr"/>
            <a:r>
              <a:rPr lang="en-US" dirty="0"/>
              <a:t>“</a:t>
            </a:r>
            <a:r>
              <a:rPr lang="en-US" b="1" dirty="0"/>
              <a:t>Study in Egypt” </a:t>
            </a:r>
            <a:r>
              <a:rPr lang="en-US" b="1" dirty="0" smtClean="0"/>
              <a:t> </a:t>
            </a:r>
            <a:r>
              <a:rPr lang="en-US" b="1" dirty="0"/>
              <a:t>Arabic Language and Egyptian </a:t>
            </a:r>
            <a:r>
              <a:rPr lang="en-US" b="1" dirty="0" smtClean="0"/>
              <a:t>Culture  Program </a:t>
            </a:r>
            <a:endParaRPr lang="en-US" dirty="0"/>
          </a:p>
        </p:txBody>
      </p:sp>
    </p:spTree>
    <p:extLst>
      <p:ext uri="{BB962C8B-B14F-4D97-AF65-F5344CB8AC3E}">
        <p14:creationId xmlns:p14="http://schemas.microsoft.com/office/powerpoint/2010/main" val="1284717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0061"/>
            <a:ext cx="10058400" cy="1450757"/>
          </a:xfrm>
        </p:spPr>
        <p:txBody>
          <a:bodyPr>
            <a:normAutofit/>
          </a:bodyPr>
          <a:lstStyle/>
          <a:p>
            <a:r>
              <a:rPr lang="en-US" sz="6000" b="1" dirty="0">
                <a:solidFill>
                  <a:schemeClr val="tx1"/>
                </a:solidFill>
              </a:rPr>
              <a:t>Day three: </a:t>
            </a:r>
          </a:p>
        </p:txBody>
      </p:sp>
      <p:sp>
        <p:nvSpPr>
          <p:cNvPr id="3" name="Content Placeholder 2"/>
          <p:cNvSpPr>
            <a:spLocks noGrp="1"/>
          </p:cNvSpPr>
          <p:nvPr>
            <p:ph idx="1"/>
          </p:nvPr>
        </p:nvSpPr>
        <p:spPr>
          <a:xfrm>
            <a:off x="457201" y="1845734"/>
            <a:ext cx="5029200" cy="4023360"/>
          </a:xfrm>
        </p:spPr>
        <p:txBody>
          <a:bodyPr/>
          <a:lstStyle/>
          <a:p>
            <a:pPr>
              <a:buFont typeface="Courier New" panose="02070309020205020404" pitchFamily="49" charset="0"/>
              <a:buChar char="o"/>
            </a:pPr>
            <a:r>
              <a:rPr lang="en-US" dirty="0"/>
              <a:t> </a:t>
            </a:r>
            <a:r>
              <a:rPr lang="en-US" sz="2400" b="1" dirty="0">
                <a:solidFill>
                  <a:schemeClr val="tx1"/>
                </a:solidFill>
              </a:rPr>
              <a:t>Lecture on Coptic arts and the influence of Coptic words on colloquial Egyptian Arabic. </a:t>
            </a:r>
          </a:p>
          <a:p>
            <a:pPr marL="0" indent="0">
              <a:buNone/>
            </a:pPr>
            <a:endParaRPr lang="en-US" sz="2400" b="1" dirty="0">
              <a:solidFill>
                <a:schemeClr val="tx1"/>
              </a:solidFill>
            </a:endParaRPr>
          </a:p>
          <a:p>
            <a:pPr>
              <a:buFont typeface="Courier New" panose="02070309020205020404" pitchFamily="49" charset="0"/>
              <a:buChar char="o"/>
            </a:pPr>
            <a:r>
              <a:rPr lang="en-US" sz="2400" b="1" dirty="0">
                <a:solidFill>
                  <a:schemeClr val="tx1"/>
                </a:solidFill>
              </a:rPr>
              <a:t> Cultural activity: site visit to the Religious Complex and the Coptic Museum.</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23639"/>
            <a:ext cx="5623346" cy="2439473"/>
          </a:xfrm>
          <a:prstGeom prst="rect">
            <a:avLst/>
          </a:prstGeom>
          <a:effectLst>
            <a:softEdge rad="63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017" y="3515933"/>
            <a:ext cx="4920400" cy="2717442"/>
          </a:xfrm>
          <a:prstGeom prst="rect">
            <a:avLst/>
          </a:prstGeom>
          <a:effectLst>
            <a:softEdge rad="63500"/>
          </a:effectLst>
        </p:spPr>
      </p:pic>
    </p:spTree>
    <p:extLst>
      <p:ext uri="{BB962C8B-B14F-4D97-AF65-F5344CB8AC3E}">
        <p14:creationId xmlns:p14="http://schemas.microsoft.com/office/powerpoint/2010/main" val="3842910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452" y="286603"/>
            <a:ext cx="10713228" cy="1450757"/>
          </a:xfrm>
        </p:spPr>
        <p:txBody>
          <a:bodyPr>
            <a:normAutofit/>
          </a:bodyPr>
          <a:lstStyle/>
          <a:p>
            <a:r>
              <a:rPr lang="en-US" sz="6000" b="1" dirty="0">
                <a:solidFill>
                  <a:schemeClr val="tx1"/>
                </a:solidFill>
              </a:rPr>
              <a:t>Day four: </a:t>
            </a:r>
          </a:p>
        </p:txBody>
      </p:sp>
      <p:sp>
        <p:nvSpPr>
          <p:cNvPr id="3" name="Content Placeholder 2"/>
          <p:cNvSpPr>
            <a:spLocks noGrp="1"/>
          </p:cNvSpPr>
          <p:nvPr>
            <p:ph idx="1"/>
          </p:nvPr>
        </p:nvSpPr>
        <p:spPr>
          <a:xfrm>
            <a:off x="442452" y="2077554"/>
            <a:ext cx="4322731" cy="4023360"/>
          </a:xfrm>
        </p:spPr>
        <p:txBody>
          <a:bodyPr/>
          <a:lstStyle/>
          <a:p>
            <a:pPr>
              <a:buFont typeface="Courier New" panose="02070309020205020404" pitchFamily="49" charset="0"/>
              <a:buChar char="o"/>
            </a:pPr>
            <a:r>
              <a:rPr lang="en-US" dirty="0">
                <a:solidFill>
                  <a:schemeClr val="tx1"/>
                </a:solidFill>
              </a:rPr>
              <a:t> </a:t>
            </a:r>
            <a:r>
              <a:rPr lang="en-US" sz="2400" b="1" dirty="0">
                <a:solidFill>
                  <a:schemeClr val="tx1"/>
                </a:solidFill>
              </a:rPr>
              <a:t>Lecture on the Egyptian traditional attire and folk arts.  </a:t>
            </a:r>
          </a:p>
          <a:p>
            <a:pPr>
              <a:buFont typeface="Courier New" panose="02070309020205020404" pitchFamily="49" charset="0"/>
              <a:buChar char="o"/>
            </a:pPr>
            <a:endParaRPr lang="en-US" sz="2400" b="1" dirty="0">
              <a:solidFill>
                <a:schemeClr val="tx1"/>
              </a:solidFill>
            </a:endParaRPr>
          </a:p>
          <a:p>
            <a:pPr>
              <a:buFont typeface="Courier New" panose="02070309020205020404" pitchFamily="49" charset="0"/>
              <a:buChar char="o"/>
            </a:pPr>
            <a:r>
              <a:rPr lang="en-US" sz="2400" b="1" dirty="0">
                <a:solidFill>
                  <a:schemeClr val="tx1"/>
                </a:solidFill>
              </a:rPr>
              <a:t> Cultural activity: site visit to Al </a:t>
            </a:r>
            <a:r>
              <a:rPr lang="en-US" sz="2400" b="1" dirty="0" err="1">
                <a:solidFill>
                  <a:schemeClr val="tx1"/>
                </a:solidFill>
              </a:rPr>
              <a:t>Moez</a:t>
            </a:r>
            <a:r>
              <a:rPr lang="en-US" sz="2400" b="1" dirty="0">
                <a:solidFill>
                  <a:schemeClr val="tx1"/>
                </a:solidFill>
              </a:rPr>
              <a:t> Street and khan el-</a:t>
            </a:r>
            <a:r>
              <a:rPr lang="en-US" sz="2400" b="1" dirty="0" err="1">
                <a:solidFill>
                  <a:schemeClr val="tx1"/>
                </a:solidFill>
              </a:rPr>
              <a:t>khalili</a:t>
            </a:r>
            <a:r>
              <a:rPr lang="en-US" sz="2400" b="1" dirty="0">
                <a:solidFill>
                  <a:schemeClr val="tx1"/>
                </a:solidFill>
              </a:rPr>
              <a:t> bazaar. </a:t>
            </a:r>
          </a:p>
          <a:p>
            <a:pPr>
              <a:buFont typeface="Courier New" panose="02070309020205020404" pitchFamily="49" charset="0"/>
              <a:buChar char="o"/>
            </a:pPr>
            <a:endParaRPr lang="en-US" sz="2400" b="1" dirty="0">
              <a:solidFill>
                <a:schemeClr val="bg1"/>
              </a:solidFill>
            </a:endParaRPr>
          </a:p>
          <a:p>
            <a:endParaRPr lang="en-US" dirty="0"/>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524" y="2261232"/>
            <a:ext cx="4380185" cy="3285139"/>
          </a:xfrm>
          <a:prstGeom prst="rect">
            <a:avLst/>
          </a:prstGeom>
          <a:effectLst>
            <a:softEdge rad="63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365" y="585294"/>
            <a:ext cx="3619500" cy="1905000"/>
          </a:xfrm>
          <a:prstGeom prst="rect">
            <a:avLst/>
          </a:prstGeom>
          <a:effectLst>
            <a:softEdge rad="63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101" y="3213732"/>
            <a:ext cx="2848026" cy="3097369"/>
          </a:xfrm>
          <a:prstGeom prst="rect">
            <a:avLst/>
          </a:prstGeom>
          <a:effectLst>
            <a:softEdge rad="63500"/>
          </a:effectLst>
        </p:spPr>
      </p:pic>
    </p:spTree>
    <p:extLst>
      <p:ext uri="{BB962C8B-B14F-4D97-AF65-F5344CB8AC3E}">
        <p14:creationId xmlns:p14="http://schemas.microsoft.com/office/powerpoint/2010/main" val="4279504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DE4EE81-E3AA-4D8E-82E3-E29FC94F3EE9}"/>
              </a:ext>
            </a:extLst>
          </p:cNvPr>
          <p:cNvPicPr>
            <a:picLocks noChangeAspect="1"/>
          </p:cNvPicPr>
          <p:nvPr/>
        </p:nvPicPr>
        <p:blipFill>
          <a:blip r:embed="rId2"/>
          <a:stretch>
            <a:fillRect/>
          </a:stretch>
        </p:blipFill>
        <p:spPr>
          <a:xfrm>
            <a:off x="0" y="0"/>
            <a:ext cx="12192000" cy="6836898"/>
          </a:xfrm>
          <a:prstGeom prst="rect">
            <a:avLst/>
          </a:prstGeom>
        </p:spPr>
      </p:pic>
      <p:sp>
        <p:nvSpPr>
          <p:cNvPr id="3" name="Right Triangle 2">
            <a:extLst>
              <a:ext uri="{FF2B5EF4-FFF2-40B4-BE49-F238E27FC236}">
                <a16:creationId xmlns="" xmlns:a16="http://schemas.microsoft.com/office/drawing/2014/main" id="{A3CFB5D2-680E-4221-BC7D-9A10A4503617}"/>
              </a:ext>
            </a:extLst>
          </p:cNvPr>
          <p:cNvSpPr/>
          <p:nvPr/>
        </p:nvSpPr>
        <p:spPr>
          <a:xfrm flipV="1">
            <a:off x="0" y="0"/>
            <a:ext cx="8811491" cy="4932219"/>
          </a:xfrm>
          <a:prstGeom prst="rtTriangle">
            <a:avLst/>
          </a:prstGeom>
          <a:solidFill>
            <a:schemeClr val="tx1">
              <a:lumMod val="95000"/>
              <a:alpha val="54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 name="Right Triangle 1">
            <a:extLst>
              <a:ext uri="{FF2B5EF4-FFF2-40B4-BE49-F238E27FC236}">
                <a16:creationId xmlns="" xmlns:a16="http://schemas.microsoft.com/office/drawing/2014/main" id="{15E78883-80D3-425D-8BA4-B7AADEA17989}"/>
              </a:ext>
            </a:extLst>
          </p:cNvPr>
          <p:cNvSpPr/>
          <p:nvPr/>
        </p:nvSpPr>
        <p:spPr>
          <a:xfrm flipV="1">
            <a:off x="0" y="0"/>
            <a:ext cx="5306291" cy="1773382"/>
          </a:xfrm>
          <a:prstGeom prst="rtTriangl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7" name="Right Triangle 6">
            <a:extLst>
              <a:ext uri="{FF2B5EF4-FFF2-40B4-BE49-F238E27FC236}">
                <a16:creationId xmlns="" xmlns:a16="http://schemas.microsoft.com/office/drawing/2014/main" id="{E7EE9C9A-30E8-489D-98AC-0617AE18AFB0}"/>
              </a:ext>
            </a:extLst>
          </p:cNvPr>
          <p:cNvSpPr/>
          <p:nvPr/>
        </p:nvSpPr>
        <p:spPr>
          <a:xfrm flipH="1">
            <a:off x="3657600" y="5113607"/>
            <a:ext cx="8563474" cy="1744394"/>
          </a:xfrm>
          <a:prstGeom prst="rtTriangle">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6" name="TextBox 25">
            <a:extLst>
              <a:ext uri="{FF2B5EF4-FFF2-40B4-BE49-F238E27FC236}">
                <a16:creationId xmlns="" xmlns:a16="http://schemas.microsoft.com/office/drawing/2014/main" id="{218AD61C-A43D-4669-A406-EF49AFC0DD19}"/>
              </a:ext>
            </a:extLst>
          </p:cNvPr>
          <p:cNvSpPr txBox="1"/>
          <p:nvPr/>
        </p:nvSpPr>
        <p:spPr>
          <a:xfrm>
            <a:off x="442113" y="21102"/>
            <a:ext cx="2691928" cy="830997"/>
          </a:xfrm>
          <a:prstGeom prst="rect">
            <a:avLst/>
          </a:prstGeom>
          <a:noFill/>
          <a:effectLst>
            <a:outerShdw blurRad="50800" dist="63500" dir="2700000" algn="tl" rotWithShape="0">
              <a:prstClr val="black">
                <a:alpha val="40000"/>
              </a:prstClr>
            </a:outerShdw>
          </a:effectLst>
        </p:spPr>
        <p:txBody>
          <a:bodyPr wrap="square" rtlCol="1">
            <a:spAutoFit/>
          </a:bodyPr>
          <a:lstStyle/>
          <a:p>
            <a:r>
              <a:rPr lang="en-US" sz="4800" dirty="0"/>
              <a:t>Topics</a:t>
            </a:r>
            <a:endParaRPr lang="ar-EG" sz="4800" dirty="0"/>
          </a:p>
        </p:txBody>
      </p:sp>
      <p:sp>
        <p:nvSpPr>
          <p:cNvPr id="27" name="TextBox 26">
            <a:extLst>
              <a:ext uri="{FF2B5EF4-FFF2-40B4-BE49-F238E27FC236}">
                <a16:creationId xmlns="" xmlns:a16="http://schemas.microsoft.com/office/drawing/2014/main" id="{F8673E52-5607-402F-84BE-D1B7CE59A5B0}"/>
              </a:ext>
            </a:extLst>
          </p:cNvPr>
          <p:cNvSpPr txBox="1"/>
          <p:nvPr/>
        </p:nvSpPr>
        <p:spPr>
          <a:xfrm>
            <a:off x="9311649" y="5942342"/>
            <a:ext cx="2782113" cy="769441"/>
          </a:xfrm>
          <a:prstGeom prst="rect">
            <a:avLst/>
          </a:prstGeom>
          <a:noFill/>
          <a:effectLst>
            <a:outerShdw blurRad="50800" dist="63500" dir="13500000" algn="br" rotWithShape="0">
              <a:prstClr val="black">
                <a:alpha val="40000"/>
              </a:prstClr>
            </a:outerShdw>
          </a:effectLst>
        </p:spPr>
        <p:txBody>
          <a:bodyPr wrap="square" rtlCol="1">
            <a:spAutoFit/>
          </a:bodyPr>
          <a:lstStyle/>
          <a:p>
            <a:r>
              <a:rPr lang="en-US" sz="4400" dirty="0"/>
              <a:t>Field Trips</a:t>
            </a:r>
            <a:endParaRPr lang="ar-EG" sz="4400" dirty="0"/>
          </a:p>
        </p:txBody>
      </p:sp>
      <mc:AlternateContent xmlns:mc="http://schemas.openxmlformats.org/markup-compatibility/2006">
        <mc:Choice xmlns="" xmlns:pslz="http://schemas.microsoft.com/office/powerpoint/2016/slidezoom" Requires="pslz">
          <p:graphicFrame>
            <p:nvGraphicFramePr>
              <p:cNvPr id="31" name="Slide Zoom 30">
                <a:extLst>
                  <a:ext uri="{FF2B5EF4-FFF2-40B4-BE49-F238E27FC236}">
                    <a16:creationId xmlns:a16="http://schemas.microsoft.com/office/drawing/2014/main" id="{B690C511-A742-495F-B263-D22BC19D9F04}"/>
                  </a:ext>
                </a:extLst>
              </p:cNvPr>
              <p:cNvGraphicFramePr>
                <a:graphicFrameLocks noChangeAspect="1"/>
              </p:cNvGraphicFramePr>
              <p:nvPr>
                <p:extLst>
                  <p:ext uri="{D42A27DB-BD31-4B8C-83A1-F6EECF244321}">
                    <p14:modId xmlns:p14="http://schemas.microsoft.com/office/powerpoint/2010/main" val="2390029859"/>
                  </p:ext>
                </p:extLst>
              </p:nvPr>
            </p:nvGraphicFramePr>
            <p:xfrm>
              <a:off x="98239" y="4102258"/>
              <a:ext cx="2120072" cy="2101743"/>
            </p:xfrm>
            <a:graphic>
              <a:graphicData uri="http://schemas.microsoft.com/office/powerpoint/2016/slidezoom">
                <pslz:sldZm>
                  <pslz:sldZmObj sldId="265" cId="335713781">
                    <pslz:zmPr id="{F2FC281A-27C1-4432-83E5-84C120281995}" imageType="cover" transitionDur="1000" showBg="0">
                      <p166:blipFill xmlns:p166="http://schemas.microsoft.com/office/powerpoint/2016/6/main">
                        <a:blip r:embed="rId3"/>
                        <a:stretch>
                          <a:fillRect/>
                        </a:stretch>
                      </p166:blipFill>
                      <p166:spPr xmlns:p166="http://schemas.microsoft.com/office/powerpoint/2016/6/main">
                        <a:xfrm>
                          <a:off x="0" y="0"/>
                          <a:ext cx="2120072" cy="2101743"/>
                        </a:xfrm>
                        <a:prstGeom prst="rect">
                          <a:avLst/>
                        </a:prstGeom>
                      </p166:spPr>
                    </pslz:zmPr>
                  </pslz:sldZmObj>
                </pslz:sldZm>
              </a:graphicData>
            </a:graphic>
          </p:graphicFrame>
        </mc:Choice>
        <mc:Fallback>
          <p:pic>
            <p:nvPicPr>
              <p:cNvPr id="31" name="Slide Zoom 30">
                <a:hlinkClick r:id="rId4" action="ppaction://hlinksldjump"/>
                <a:extLst>
                  <a:ext uri="{FF2B5EF4-FFF2-40B4-BE49-F238E27FC236}">
                    <a16:creationId xmlns="" xmlns:a16="http://schemas.microsoft.com/office/drawing/2014/main" id="{B690C511-A742-495F-B263-D22BC19D9F04}"/>
                  </a:ext>
                </a:extLst>
              </p:cNvPr>
              <p:cNvPicPr>
                <a:picLocks noGrp="1" noRot="1" noChangeAspect="1" noMove="1" noResize="1" noEditPoints="1" noAdjustHandles="1" noChangeArrowheads="1" noChangeShapeType="1"/>
              </p:cNvPicPr>
              <p:nvPr/>
            </p:nvPicPr>
            <p:blipFill>
              <a:blip r:embed="rId5"/>
              <a:stretch>
                <a:fillRect/>
              </a:stretch>
            </p:blipFill>
            <p:spPr>
              <a:xfrm>
                <a:off x="98239" y="4102258"/>
                <a:ext cx="2120072" cy="2101743"/>
              </a:xfrm>
              <a:prstGeom prst="rect">
                <a:avLst/>
              </a:prstGeom>
            </p:spPr>
          </p:pic>
        </mc:Fallback>
      </mc:AlternateContent>
      <mc:AlternateContent xmlns:mc="http://schemas.openxmlformats.org/markup-compatibility/2006">
        <mc:Choice xmlns="" xmlns:pslz="http://schemas.microsoft.com/office/powerpoint/2016/slidezoom" Requires="pslz">
          <p:graphicFrame>
            <p:nvGraphicFramePr>
              <p:cNvPr id="33" name="Slide Zoom 32">
                <a:extLst>
                  <a:ext uri="{FF2B5EF4-FFF2-40B4-BE49-F238E27FC236}">
                    <a16:creationId xmlns:a16="http://schemas.microsoft.com/office/drawing/2014/main" id="{CF10E313-7477-4EC1-B2D1-B9A4D6DC8DB7}"/>
                  </a:ext>
                </a:extLst>
              </p:cNvPr>
              <p:cNvGraphicFramePr>
                <a:graphicFrameLocks noChangeAspect="1"/>
              </p:cNvGraphicFramePr>
              <p:nvPr>
                <p:extLst>
                  <p:ext uri="{D42A27DB-BD31-4B8C-83A1-F6EECF244321}">
                    <p14:modId xmlns:p14="http://schemas.microsoft.com/office/powerpoint/2010/main" val="2845151732"/>
                  </p:ext>
                </p:extLst>
              </p:nvPr>
            </p:nvGraphicFramePr>
            <p:xfrm rot="5400000">
              <a:off x="3578526" y="4394931"/>
              <a:ext cx="2456939" cy="2456939"/>
            </p:xfrm>
            <a:graphic>
              <a:graphicData uri="http://schemas.microsoft.com/office/powerpoint/2016/slidezoom">
                <pslz:sldZm>
                  <pslz:sldZmObj sldId="266" cId="3639272347">
                    <pslz:zmPr id="{54EAF0CC-15BB-43F2-8EA3-14876E70A212}" imageType="cover" transitionDur="1000" showBg="0">
                      <p166:blipFill xmlns:p166="http://schemas.microsoft.com/office/powerpoint/2016/6/main">
                        <a:blip r:embed="rId6"/>
                        <a:stretch>
                          <a:fillRect/>
                        </a:stretch>
                      </p166:blipFill>
                      <p166:spPr xmlns:p166="http://schemas.microsoft.com/office/powerpoint/2016/6/main">
                        <a:xfrm rot="5400000">
                          <a:off x="0" y="0"/>
                          <a:ext cx="2456939" cy="2456939"/>
                        </a:xfrm>
                        <a:prstGeom prst="rect">
                          <a:avLst/>
                        </a:prstGeom>
                      </p166:spPr>
                    </pslz:zmPr>
                  </pslz:sldZmObj>
                </pslz:sldZm>
              </a:graphicData>
            </a:graphic>
          </p:graphicFrame>
        </mc:Choice>
        <mc:Fallback>
          <p:pic>
            <p:nvPicPr>
              <p:cNvPr id="33" name="Slide Zoom 32">
                <a:hlinkClick r:id="rId7" action="ppaction://hlinksldjump"/>
                <a:extLst>
                  <a:ext uri="{FF2B5EF4-FFF2-40B4-BE49-F238E27FC236}">
                    <a16:creationId xmlns="" xmlns:a16="http://schemas.microsoft.com/office/drawing/2014/main" id="{CF10E313-7477-4EC1-B2D1-B9A4D6DC8DB7}"/>
                  </a:ext>
                </a:extLst>
              </p:cNvPr>
              <p:cNvPicPr>
                <a:picLocks noGrp="1" noRot="1" noChangeAspect="1" noMove="1" noResize="1" noEditPoints="1" noAdjustHandles="1" noChangeArrowheads="1" noChangeShapeType="1"/>
              </p:cNvPicPr>
              <p:nvPr/>
            </p:nvPicPr>
            <p:blipFill>
              <a:blip r:embed="rId8"/>
              <a:stretch>
                <a:fillRect/>
              </a:stretch>
            </p:blipFill>
            <p:spPr>
              <a:xfrm rot="5400000">
                <a:off x="3578526" y="4394931"/>
                <a:ext cx="2456939" cy="2456939"/>
              </a:xfrm>
              <a:prstGeom prst="rect">
                <a:avLst/>
              </a:prstGeom>
            </p:spPr>
          </p:pic>
        </mc:Fallback>
      </mc:AlternateContent>
      <mc:AlternateContent xmlns:mc="http://schemas.openxmlformats.org/markup-compatibility/2006">
        <mc:Choice xmlns="" xmlns:pslz="http://schemas.microsoft.com/office/powerpoint/2016/slidezoom" Requires="pslz">
          <p:graphicFrame>
            <p:nvGraphicFramePr>
              <p:cNvPr id="35" name="Slide Zoom 34">
                <a:extLst>
                  <a:ext uri="{FF2B5EF4-FFF2-40B4-BE49-F238E27FC236}">
                    <a16:creationId xmlns:a16="http://schemas.microsoft.com/office/drawing/2014/main" id="{946D2D32-66C6-4DBB-A828-40E9643FDE71}"/>
                  </a:ext>
                </a:extLst>
              </p:cNvPr>
              <p:cNvGraphicFramePr>
                <a:graphicFrameLocks noChangeAspect="1"/>
              </p:cNvGraphicFramePr>
              <p:nvPr>
                <p:extLst>
                  <p:ext uri="{D42A27DB-BD31-4B8C-83A1-F6EECF244321}">
                    <p14:modId xmlns:p14="http://schemas.microsoft.com/office/powerpoint/2010/main" val="2555471491"/>
                  </p:ext>
                </p:extLst>
              </p:nvPr>
            </p:nvGraphicFramePr>
            <p:xfrm rot="10800000">
              <a:off x="6770030" y="3008671"/>
              <a:ext cx="2120072" cy="1923548"/>
            </p:xfrm>
            <a:graphic>
              <a:graphicData uri="http://schemas.microsoft.com/office/powerpoint/2016/slidezoom">
                <pslz:sldZm>
                  <pslz:sldZmObj sldId="267" cId="362253690">
                    <pslz:zmPr id="{0529F9EF-24B1-4D8E-AE3A-5B7F4D77DFE8}" imageType="cover" transitionDur="1000" showBg="0">
                      <p166:blipFill xmlns:p166="http://schemas.microsoft.com/office/powerpoint/2016/6/main">
                        <a:blip r:embed="rId9"/>
                        <a:stretch>
                          <a:fillRect/>
                        </a:stretch>
                      </p166:blipFill>
                      <p166:spPr xmlns:p166="http://schemas.microsoft.com/office/powerpoint/2016/6/main">
                        <a:xfrm rot="10800000">
                          <a:off x="0" y="0"/>
                          <a:ext cx="2120072" cy="1923548"/>
                        </a:xfrm>
                        <a:prstGeom prst="rect">
                          <a:avLst/>
                        </a:prstGeom>
                      </p166:spPr>
                    </pslz:zmPr>
                  </pslz:sldZmObj>
                </pslz:sldZm>
              </a:graphicData>
            </a:graphic>
          </p:graphicFrame>
        </mc:Choice>
        <mc:Fallback>
          <p:pic>
            <p:nvPicPr>
              <p:cNvPr id="35" name="Slide Zoom 34">
                <a:hlinkClick r:id="rId10" action="ppaction://hlinksldjump"/>
                <a:extLst>
                  <a:ext uri="{FF2B5EF4-FFF2-40B4-BE49-F238E27FC236}">
                    <a16:creationId xmlns="" xmlns:a16="http://schemas.microsoft.com/office/drawing/2014/main" id="{946D2D32-66C6-4DBB-A828-40E9643FDE71}"/>
                  </a:ext>
                </a:extLst>
              </p:cNvPr>
              <p:cNvPicPr>
                <a:picLocks noGrp="1" noRot="1" noChangeAspect="1" noMove="1" noResize="1" noEditPoints="1" noAdjustHandles="1" noChangeArrowheads="1" noChangeShapeType="1"/>
              </p:cNvPicPr>
              <p:nvPr/>
            </p:nvPicPr>
            <p:blipFill>
              <a:blip r:embed="rId11"/>
              <a:stretch>
                <a:fillRect/>
              </a:stretch>
            </p:blipFill>
            <p:spPr>
              <a:xfrm rot="10800000">
                <a:off x="6770030" y="3008671"/>
                <a:ext cx="2120072" cy="1923548"/>
              </a:xfrm>
              <a:prstGeom prst="rect">
                <a:avLst/>
              </a:prstGeom>
            </p:spPr>
          </p:pic>
        </mc:Fallback>
      </mc:AlternateContent>
      <mc:AlternateContent xmlns:mc="http://schemas.openxmlformats.org/markup-compatibility/2006">
        <mc:Choice xmlns="" xmlns:pslz="http://schemas.microsoft.com/office/powerpoint/2016/slidezoom" Requires="pslz">
          <p:graphicFrame>
            <p:nvGraphicFramePr>
              <p:cNvPr id="37" name="Slide Zoom 36">
                <a:extLst>
                  <a:ext uri="{FF2B5EF4-FFF2-40B4-BE49-F238E27FC236}">
                    <a16:creationId xmlns:a16="http://schemas.microsoft.com/office/drawing/2014/main" id="{1EFBD457-2069-4FA5-B9CF-46ECDC2D6EB7}"/>
                  </a:ext>
                </a:extLst>
              </p:cNvPr>
              <p:cNvGraphicFramePr>
                <a:graphicFrameLocks noChangeAspect="1"/>
              </p:cNvGraphicFramePr>
              <p:nvPr>
                <p:extLst>
                  <p:ext uri="{D42A27DB-BD31-4B8C-83A1-F6EECF244321}">
                    <p14:modId xmlns:p14="http://schemas.microsoft.com/office/powerpoint/2010/main" val="4253349540"/>
                  </p:ext>
                </p:extLst>
              </p:nvPr>
            </p:nvGraphicFramePr>
            <p:xfrm rot="16200000">
              <a:off x="9301274" y="872396"/>
              <a:ext cx="1327939" cy="1307190"/>
            </p:xfrm>
            <a:graphic>
              <a:graphicData uri="http://schemas.microsoft.com/office/powerpoint/2016/slidezoom">
                <pslz:sldZm>
                  <pslz:sldZmObj sldId="268" cId="1028539770">
                    <pslz:zmPr id="{651700E4-7F30-41B4-B5E4-675A2E31FFE4}" returnToParent="0" imageType="cover" transitionDur="1000" showBg="0">
                      <p166:blipFill xmlns:p166="http://schemas.microsoft.com/office/powerpoint/2016/6/main">
                        <a:blip r:embed="rId12"/>
                        <a:stretch>
                          <a:fillRect/>
                        </a:stretch>
                      </p166:blipFill>
                      <p166:spPr xmlns:p166="http://schemas.microsoft.com/office/powerpoint/2016/6/main">
                        <a:xfrm rot="16200000">
                          <a:off x="0" y="0"/>
                          <a:ext cx="1327939" cy="1307190"/>
                        </a:xfrm>
                        <a:prstGeom prst="rect">
                          <a:avLst/>
                        </a:prstGeom>
                      </p166:spPr>
                    </pslz:zmPr>
                  </pslz:sldZmObj>
                </pslz:sldZm>
              </a:graphicData>
            </a:graphic>
          </p:graphicFrame>
        </mc:Choice>
        <mc:Fallback>
          <p:pic>
            <p:nvPicPr>
              <p:cNvPr id="37" name="Slide Zoom 36">
                <a:hlinkClick r:id="rId13" action="ppaction://hlinksldjump"/>
                <a:extLst>
                  <a:ext uri="{FF2B5EF4-FFF2-40B4-BE49-F238E27FC236}">
                    <a16:creationId xmlns="" xmlns:a16="http://schemas.microsoft.com/office/drawing/2014/main" id="{1EFBD457-2069-4FA5-B9CF-46ECDC2D6EB7}"/>
                  </a:ext>
                </a:extLst>
              </p:cNvPr>
              <p:cNvPicPr>
                <a:picLocks noGrp="1" noRot="1" noChangeAspect="1" noMove="1" noResize="1" noEditPoints="1" noAdjustHandles="1" noChangeArrowheads="1" noChangeShapeType="1"/>
              </p:cNvPicPr>
              <p:nvPr/>
            </p:nvPicPr>
            <p:blipFill>
              <a:blip r:embed="rId14"/>
              <a:stretch>
                <a:fillRect/>
              </a:stretch>
            </p:blipFill>
            <p:spPr>
              <a:xfrm rot="16200000">
                <a:off x="9301274" y="872396"/>
                <a:ext cx="1327939" cy="1307190"/>
              </a:xfrm>
              <a:prstGeom prst="rect">
                <a:avLst/>
              </a:prstGeom>
            </p:spPr>
          </p:pic>
        </mc:Fallback>
      </mc:AlternateContent>
    </p:spTree>
    <p:extLst>
      <p:ext uri="{BB962C8B-B14F-4D97-AF65-F5344CB8AC3E}">
        <p14:creationId xmlns:p14="http://schemas.microsoft.com/office/powerpoint/2010/main" val="2621307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942" y="286603"/>
            <a:ext cx="10624738" cy="1450757"/>
          </a:xfrm>
        </p:spPr>
        <p:txBody>
          <a:bodyPr>
            <a:normAutofit/>
          </a:bodyPr>
          <a:lstStyle/>
          <a:p>
            <a:r>
              <a:rPr lang="en-US" sz="6000" b="1" dirty="0">
                <a:solidFill>
                  <a:schemeClr val="tx1"/>
                </a:solidFill>
              </a:rPr>
              <a:t>Day five: </a:t>
            </a:r>
          </a:p>
        </p:txBody>
      </p:sp>
      <p:sp>
        <p:nvSpPr>
          <p:cNvPr id="3" name="Content Placeholder 2"/>
          <p:cNvSpPr>
            <a:spLocks noGrp="1"/>
          </p:cNvSpPr>
          <p:nvPr>
            <p:ph idx="1"/>
          </p:nvPr>
        </p:nvSpPr>
        <p:spPr>
          <a:xfrm>
            <a:off x="530942" y="2013159"/>
            <a:ext cx="5029200" cy="4023360"/>
          </a:xfrm>
        </p:spPr>
        <p:txBody>
          <a:bodyPr>
            <a:normAutofit/>
          </a:bodyPr>
          <a:lstStyle/>
          <a:p>
            <a:pPr>
              <a:buFont typeface="Courier New" panose="02070309020205020404" pitchFamily="49" charset="0"/>
              <a:buChar char="o"/>
            </a:pPr>
            <a:r>
              <a:rPr lang="en-US" dirty="0">
                <a:solidFill>
                  <a:schemeClr val="tx1"/>
                </a:solidFill>
              </a:rPr>
              <a:t> </a:t>
            </a:r>
            <a:r>
              <a:rPr lang="en-US" sz="2800" b="1" dirty="0">
                <a:solidFill>
                  <a:schemeClr val="tx1"/>
                </a:solidFill>
              </a:rPr>
              <a:t>Lecture on Arabic calligraphy art and its similarities with hieroglyphic writing.  </a:t>
            </a:r>
          </a:p>
          <a:p>
            <a:pPr>
              <a:buFont typeface="Courier New" panose="02070309020205020404" pitchFamily="49" charset="0"/>
              <a:buChar char="o"/>
            </a:pPr>
            <a:r>
              <a:rPr lang="en-US" sz="2800" b="1" dirty="0">
                <a:solidFill>
                  <a:schemeClr val="tx1"/>
                </a:solidFill>
              </a:rPr>
              <a:t>*Arabic calligraphy workshop</a:t>
            </a:r>
          </a:p>
          <a:p>
            <a:pPr>
              <a:buFont typeface="Courier New" panose="02070309020205020404" pitchFamily="49" charset="0"/>
              <a:buChar char="o"/>
            </a:pPr>
            <a:endParaRPr lang="en-US" sz="2400" b="1" dirty="0">
              <a:solidFill>
                <a:schemeClr val="tx1"/>
              </a:solidFill>
            </a:endParaRPr>
          </a:p>
          <a:p>
            <a:pPr>
              <a:buFont typeface="Courier New" panose="02070309020205020404" pitchFamily="49" charset="0"/>
              <a:buChar char="o"/>
            </a:pPr>
            <a:r>
              <a:rPr lang="en-US" sz="2800" b="1" dirty="0">
                <a:solidFill>
                  <a:schemeClr val="tx1"/>
                </a:solidFill>
              </a:rPr>
              <a:t>Cultural activity: site visit to Museum of Islamic Art. </a:t>
            </a:r>
          </a:p>
          <a:p>
            <a:pPr>
              <a:buFont typeface="Courier New" panose="02070309020205020404" pitchFamily="49" charset="0"/>
              <a:buChar char="o"/>
            </a:pPr>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87" y="3026534"/>
            <a:ext cx="6945703" cy="3208771"/>
          </a:xfrm>
          <a:prstGeom prst="rect">
            <a:avLst/>
          </a:prstGeom>
        </p:spPr>
      </p:pic>
      <p:pic>
        <p:nvPicPr>
          <p:cNvPr id="4" name="Picture 3"/>
          <p:cNvPicPr>
            <a:picLocks noChangeAspect="1"/>
          </p:cNvPicPr>
          <p:nvPr/>
        </p:nvPicPr>
        <p:blipFill>
          <a:blip r:embed="rId3"/>
          <a:stretch>
            <a:fillRect/>
          </a:stretch>
        </p:blipFill>
        <p:spPr>
          <a:xfrm>
            <a:off x="8925058" y="286603"/>
            <a:ext cx="2983605" cy="4095264"/>
          </a:xfrm>
          <a:prstGeom prst="rect">
            <a:avLst/>
          </a:prstGeom>
        </p:spPr>
      </p:pic>
    </p:spTree>
    <p:extLst>
      <p:ext uri="{BB962C8B-B14F-4D97-AF65-F5344CB8AC3E}">
        <p14:creationId xmlns:p14="http://schemas.microsoft.com/office/powerpoint/2010/main" val="335713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0751"/>
          <a:stretch/>
        </p:blipFill>
        <p:spPr>
          <a:xfrm>
            <a:off x="7450873" y="1339404"/>
            <a:ext cx="4528179" cy="4893971"/>
          </a:xfrm>
          <a:prstGeom prst="rect">
            <a:avLst/>
          </a:prstGeom>
          <a:effectLst>
            <a:softEdge rad="63500"/>
          </a:effectLst>
        </p:spPr>
      </p:pic>
      <p:sp>
        <p:nvSpPr>
          <p:cNvPr id="2" name="Title 1"/>
          <p:cNvSpPr>
            <a:spLocks noGrp="1"/>
          </p:cNvSpPr>
          <p:nvPr>
            <p:ph type="title"/>
          </p:nvPr>
        </p:nvSpPr>
        <p:spPr>
          <a:xfrm>
            <a:off x="589936" y="286603"/>
            <a:ext cx="10565744" cy="1450757"/>
          </a:xfrm>
        </p:spPr>
        <p:txBody>
          <a:bodyPr>
            <a:normAutofit/>
          </a:bodyPr>
          <a:lstStyle/>
          <a:p>
            <a:r>
              <a:rPr lang="en-US" sz="6000" b="1" dirty="0">
                <a:solidFill>
                  <a:schemeClr val="tx1"/>
                </a:solidFill>
              </a:rPr>
              <a:t>Day six: </a:t>
            </a:r>
          </a:p>
        </p:txBody>
      </p:sp>
      <p:sp>
        <p:nvSpPr>
          <p:cNvPr id="3" name="Content Placeholder 2"/>
          <p:cNvSpPr>
            <a:spLocks noGrp="1"/>
          </p:cNvSpPr>
          <p:nvPr>
            <p:ph idx="1"/>
          </p:nvPr>
        </p:nvSpPr>
        <p:spPr>
          <a:xfrm>
            <a:off x="589936" y="1948765"/>
            <a:ext cx="5476014" cy="2648993"/>
          </a:xfrm>
        </p:spPr>
        <p:txBody>
          <a:bodyPr/>
          <a:lstStyle/>
          <a:p>
            <a:pPr>
              <a:buFont typeface="Courier New" panose="02070309020205020404" pitchFamily="49" charset="0"/>
              <a:buChar char="o"/>
            </a:pPr>
            <a:r>
              <a:rPr lang="en-US" dirty="0"/>
              <a:t> </a:t>
            </a:r>
            <a:r>
              <a:rPr lang="en-US" sz="2400" b="1" dirty="0">
                <a:solidFill>
                  <a:schemeClr val="tx1"/>
                </a:solidFill>
              </a:rPr>
              <a:t>Lecture on colloquial Arabic of Egypt (Egyptian Arabic).</a:t>
            </a:r>
          </a:p>
          <a:p>
            <a:pPr>
              <a:buFont typeface="Courier New" panose="02070309020205020404" pitchFamily="49" charset="0"/>
              <a:buChar char="o"/>
            </a:pPr>
            <a:r>
              <a:rPr lang="en-US" sz="2400" b="1" dirty="0">
                <a:solidFill>
                  <a:schemeClr val="tx1"/>
                </a:solidFill>
              </a:rPr>
              <a:t> </a:t>
            </a:r>
          </a:p>
          <a:p>
            <a:pPr>
              <a:buFont typeface="Courier New" panose="02070309020205020404" pitchFamily="49" charset="0"/>
              <a:buChar char="o"/>
            </a:pPr>
            <a:r>
              <a:rPr lang="en-US" sz="2400" b="1" dirty="0">
                <a:solidFill>
                  <a:schemeClr val="tx1"/>
                </a:solidFill>
              </a:rPr>
              <a:t> Cultural activity: site visit to the National Museum of Egyptian Civilization and Cairo Tower. </a:t>
            </a:r>
          </a:p>
          <a:p>
            <a:endParaRPr lang="en-US" dirty="0"/>
          </a:p>
        </p:txBody>
      </p:sp>
    </p:spTree>
    <p:extLst>
      <p:ext uri="{BB962C8B-B14F-4D97-AF65-F5344CB8AC3E}">
        <p14:creationId xmlns:p14="http://schemas.microsoft.com/office/powerpoint/2010/main" val="3639272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80" y="2041493"/>
            <a:ext cx="5640946" cy="3760630"/>
          </a:xfrm>
          <a:prstGeom prst="rect">
            <a:avLst/>
          </a:prstGeom>
          <a:effectLst>
            <a:softEdge rad="63500"/>
          </a:effectLst>
        </p:spPr>
      </p:pic>
      <p:sp>
        <p:nvSpPr>
          <p:cNvPr id="2" name="Title 1"/>
          <p:cNvSpPr>
            <a:spLocks noGrp="1"/>
          </p:cNvSpPr>
          <p:nvPr>
            <p:ph type="title"/>
          </p:nvPr>
        </p:nvSpPr>
        <p:spPr>
          <a:xfrm>
            <a:off x="530942" y="286603"/>
            <a:ext cx="10624738" cy="1450757"/>
          </a:xfrm>
        </p:spPr>
        <p:txBody>
          <a:bodyPr>
            <a:normAutofit/>
          </a:bodyPr>
          <a:lstStyle/>
          <a:p>
            <a:r>
              <a:rPr lang="en-US" sz="6000" b="1" dirty="0">
                <a:solidFill>
                  <a:schemeClr val="tx1"/>
                </a:solidFill>
              </a:rPr>
              <a:t>Day seven: </a:t>
            </a:r>
          </a:p>
        </p:txBody>
      </p:sp>
      <p:sp>
        <p:nvSpPr>
          <p:cNvPr id="3" name="Content Placeholder 2"/>
          <p:cNvSpPr>
            <a:spLocks noGrp="1"/>
          </p:cNvSpPr>
          <p:nvPr>
            <p:ph idx="1"/>
          </p:nvPr>
        </p:nvSpPr>
        <p:spPr>
          <a:xfrm>
            <a:off x="530942" y="1910128"/>
            <a:ext cx="5174399" cy="4023360"/>
          </a:xfrm>
        </p:spPr>
        <p:txBody>
          <a:bodyPr/>
          <a:lstStyle/>
          <a:p>
            <a:pPr>
              <a:buFont typeface="Courier New" panose="02070309020205020404" pitchFamily="49" charset="0"/>
              <a:buChar char="o"/>
            </a:pPr>
            <a:r>
              <a:rPr lang="en-US" sz="2400" b="1" dirty="0">
                <a:solidFill>
                  <a:schemeClr val="bg1"/>
                </a:solidFill>
              </a:rPr>
              <a:t> </a:t>
            </a:r>
            <a:r>
              <a:rPr lang="en-US" sz="2400" b="1" dirty="0">
                <a:solidFill>
                  <a:schemeClr val="tx1"/>
                </a:solidFill>
              </a:rPr>
              <a:t>Lecture on food culture: the Egyptian culinary. </a:t>
            </a:r>
          </a:p>
          <a:p>
            <a:pPr>
              <a:buFont typeface="Courier New" panose="02070309020205020404" pitchFamily="49" charset="0"/>
              <a:buChar char="o"/>
            </a:pPr>
            <a:endParaRPr lang="en-US" sz="2400" b="1" dirty="0">
              <a:solidFill>
                <a:schemeClr val="tx1"/>
              </a:solidFill>
            </a:endParaRPr>
          </a:p>
          <a:p>
            <a:pPr>
              <a:buFont typeface="Courier New" panose="02070309020205020404" pitchFamily="49" charset="0"/>
              <a:buChar char="o"/>
            </a:pPr>
            <a:r>
              <a:rPr lang="en-US" sz="2400" b="1" dirty="0">
                <a:solidFill>
                  <a:schemeClr val="tx1"/>
                </a:solidFill>
              </a:rPr>
              <a:t> Cultural activity:  site visit to Al-Azhar Mosque, Al-Hussain Mosque, El </a:t>
            </a:r>
            <a:r>
              <a:rPr lang="en-US" sz="2400" b="1" dirty="0" err="1">
                <a:solidFill>
                  <a:schemeClr val="tx1"/>
                </a:solidFill>
              </a:rPr>
              <a:t>Ghoryaa</a:t>
            </a:r>
            <a:r>
              <a:rPr lang="en-US" sz="2400" b="1" dirty="0">
                <a:solidFill>
                  <a:schemeClr val="tx1"/>
                </a:solidFill>
              </a:rPr>
              <a:t> and one of the oldest cafes located in Old Egypt. </a:t>
            </a:r>
          </a:p>
          <a:p>
            <a:endParaRPr lang="en-US" sz="2400" b="1" dirty="0">
              <a:solidFill>
                <a:schemeClr val="bg1"/>
              </a:solidFill>
            </a:endParaRPr>
          </a:p>
          <a:p>
            <a:endParaRPr lang="en-US" dirty="0"/>
          </a:p>
          <a:p>
            <a:endParaRPr lang="en-US" dirty="0"/>
          </a:p>
        </p:txBody>
      </p:sp>
    </p:spTree>
    <p:extLst>
      <p:ext uri="{BB962C8B-B14F-4D97-AF65-F5344CB8AC3E}">
        <p14:creationId xmlns:p14="http://schemas.microsoft.com/office/powerpoint/2010/main" val="362253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35" y="286603"/>
            <a:ext cx="10565745" cy="1450757"/>
          </a:xfrm>
        </p:spPr>
        <p:txBody>
          <a:bodyPr>
            <a:normAutofit/>
          </a:bodyPr>
          <a:lstStyle/>
          <a:p>
            <a:r>
              <a:rPr lang="en-US" sz="6000" b="1" dirty="0">
                <a:solidFill>
                  <a:schemeClr val="tx1"/>
                </a:solidFill>
              </a:rPr>
              <a:t>Day eight: </a:t>
            </a:r>
          </a:p>
        </p:txBody>
      </p:sp>
      <p:sp>
        <p:nvSpPr>
          <p:cNvPr id="3" name="Content Placeholder 2"/>
          <p:cNvSpPr>
            <a:spLocks noGrp="1"/>
          </p:cNvSpPr>
          <p:nvPr>
            <p:ph idx="1"/>
          </p:nvPr>
        </p:nvSpPr>
        <p:spPr>
          <a:xfrm>
            <a:off x="589935" y="1987401"/>
            <a:ext cx="4806313" cy="4023360"/>
          </a:xfrm>
        </p:spPr>
        <p:txBody>
          <a:bodyPr/>
          <a:lstStyle/>
          <a:p>
            <a:pPr>
              <a:buFont typeface="Courier New" panose="02070309020205020404" pitchFamily="49" charset="0"/>
              <a:buChar char="o"/>
            </a:pPr>
            <a:r>
              <a:rPr lang="en-US" dirty="0"/>
              <a:t> </a:t>
            </a:r>
            <a:r>
              <a:rPr lang="en-US" sz="2400" b="1" dirty="0">
                <a:solidFill>
                  <a:schemeClr val="tx1"/>
                </a:solidFill>
              </a:rPr>
              <a:t>Lecture on contemporary classical Arabic. </a:t>
            </a:r>
          </a:p>
          <a:p>
            <a:pPr>
              <a:buFont typeface="Courier New" panose="02070309020205020404" pitchFamily="49" charset="0"/>
              <a:buChar char="o"/>
            </a:pPr>
            <a:endParaRPr lang="en-US" sz="2400" b="1" dirty="0">
              <a:solidFill>
                <a:schemeClr val="tx1"/>
              </a:solidFill>
            </a:endParaRPr>
          </a:p>
          <a:p>
            <a:pPr>
              <a:buFont typeface="Courier New" panose="02070309020205020404" pitchFamily="49" charset="0"/>
              <a:buChar char="o"/>
            </a:pPr>
            <a:r>
              <a:rPr lang="en-US" sz="2400" b="1" dirty="0">
                <a:solidFill>
                  <a:schemeClr val="tx1"/>
                </a:solidFill>
              </a:rPr>
              <a:t>Cultural activity: site visit to Al-</a:t>
            </a:r>
            <a:r>
              <a:rPr lang="en-US" sz="2400" b="1" dirty="0" err="1">
                <a:solidFill>
                  <a:schemeClr val="tx1"/>
                </a:solidFill>
              </a:rPr>
              <a:t>Azhar</a:t>
            </a:r>
            <a:r>
              <a:rPr lang="en-US" sz="2400" b="1" dirty="0">
                <a:solidFill>
                  <a:schemeClr val="tx1"/>
                </a:solidFill>
              </a:rPr>
              <a:t> Park, Salah Al-Din Citadel and Sultan Hassan Mosque.</a:t>
            </a:r>
          </a:p>
          <a:p>
            <a:pPr>
              <a:buFont typeface="Courier New" panose="02070309020205020404" pitchFamily="49" charset="0"/>
              <a:buChar char="o"/>
            </a:pPr>
            <a:endParaRPr lang="en-US" sz="2400" b="1" dirty="0">
              <a:solidFill>
                <a:schemeClr val="tx1"/>
              </a:solidFill>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989" y="1385337"/>
            <a:ext cx="4420404" cy="2820218"/>
          </a:xfrm>
          <a:prstGeom prst="rect">
            <a:avLst/>
          </a:prstGeom>
          <a:ln>
            <a:noFill/>
          </a:ln>
          <a:effectLst>
            <a:softEdge rad="3175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012" y="4105713"/>
            <a:ext cx="4645490" cy="2397151"/>
          </a:xfrm>
          <a:prstGeom prst="rect">
            <a:avLst/>
          </a:prstGeom>
          <a:ln>
            <a:noFill/>
          </a:ln>
          <a:effectLst>
            <a:softEdge rad="63500"/>
          </a:effectLst>
        </p:spPr>
      </p:pic>
    </p:spTree>
    <p:extLst>
      <p:ext uri="{BB962C8B-B14F-4D97-AF65-F5344CB8AC3E}">
        <p14:creationId xmlns:p14="http://schemas.microsoft.com/office/powerpoint/2010/main" val="1028539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6166B761-7956-43A1-AADF-9985D67C879C}"/>
              </a:ext>
            </a:extLst>
          </p:cNvPr>
          <p:cNvPicPr>
            <a:picLocks noChangeAspect="1"/>
          </p:cNvPicPr>
          <p:nvPr/>
        </p:nvPicPr>
        <p:blipFill>
          <a:blip r:embed="rId2"/>
          <a:stretch>
            <a:fillRect/>
          </a:stretch>
        </p:blipFill>
        <p:spPr>
          <a:xfrm>
            <a:off x="0" y="-14495"/>
            <a:ext cx="12221073" cy="6886990"/>
          </a:xfrm>
          <a:prstGeom prst="rect">
            <a:avLst/>
          </a:prstGeom>
        </p:spPr>
      </p:pic>
      <p:sp>
        <p:nvSpPr>
          <p:cNvPr id="3" name="Right Triangle 2">
            <a:extLst>
              <a:ext uri="{FF2B5EF4-FFF2-40B4-BE49-F238E27FC236}">
                <a16:creationId xmlns="" xmlns:a16="http://schemas.microsoft.com/office/drawing/2014/main" id="{A3CFB5D2-680E-4221-BC7D-9A10A4503617}"/>
              </a:ext>
            </a:extLst>
          </p:cNvPr>
          <p:cNvSpPr/>
          <p:nvPr/>
        </p:nvSpPr>
        <p:spPr>
          <a:xfrm flipV="1">
            <a:off x="0" y="0"/>
            <a:ext cx="8811491" cy="4932219"/>
          </a:xfrm>
          <a:prstGeom prst="rtTriangle">
            <a:avLst/>
          </a:prstGeom>
          <a:solidFill>
            <a:schemeClr val="tx1">
              <a:lumMod val="95000"/>
              <a:alpha val="54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 name="Right Triangle 1">
            <a:extLst>
              <a:ext uri="{FF2B5EF4-FFF2-40B4-BE49-F238E27FC236}">
                <a16:creationId xmlns="" xmlns:a16="http://schemas.microsoft.com/office/drawing/2014/main" id="{15E78883-80D3-425D-8BA4-B7AADEA17989}"/>
              </a:ext>
            </a:extLst>
          </p:cNvPr>
          <p:cNvSpPr/>
          <p:nvPr/>
        </p:nvSpPr>
        <p:spPr>
          <a:xfrm flipV="1">
            <a:off x="0" y="0"/>
            <a:ext cx="5306291" cy="1773382"/>
          </a:xfrm>
          <a:prstGeom prst="rtTriangl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7" name="Right Triangle 6">
            <a:extLst>
              <a:ext uri="{FF2B5EF4-FFF2-40B4-BE49-F238E27FC236}">
                <a16:creationId xmlns="" xmlns:a16="http://schemas.microsoft.com/office/drawing/2014/main" id="{E7EE9C9A-30E8-489D-98AC-0617AE18AFB0}"/>
              </a:ext>
            </a:extLst>
          </p:cNvPr>
          <p:cNvSpPr/>
          <p:nvPr/>
        </p:nvSpPr>
        <p:spPr>
          <a:xfrm flipH="1">
            <a:off x="3657600" y="5113607"/>
            <a:ext cx="8563474" cy="1744394"/>
          </a:xfrm>
          <a:prstGeom prst="rtTriangle">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6" name="TextBox 25">
            <a:extLst>
              <a:ext uri="{FF2B5EF4-FFF2-40B4-BE49-F238E27FC236}">
                <a16:creationId xmlns="" xmlns:a16="http://schemas.microsoft.com/office/drawing/2014/main" id="{218AD61C-A43D-4669-A406-EF49AFC0DD19}"/>
              </a:ext>
            </a:extLst>
          </p:cNvPr>
          <p:cNvSpPr txBox="1"/>
          <p:nvPr/>
        </p:nvSpPr>
        <p:spPr>
          <a:xfrm>
            <a:off x="442113" y="21102"/>
            <a:ext cx="2691928" cy="830997"/>
          </a:xfrm>
          <a:prstGeom prst="rect">
            <a:avLst/>
          </a:prstGeom>
          <a:noFill/>
          <a:effectLst>
            <a:outerShdw blurRad="50800" dist="63500" dir="2700000" algn="tl" rotWithShape="0">
              <a:prstClr val="black">
                <a:alpha val="40000"/>
              </a:prstClr>
            </a:outerShdw>
          </a:effectLst>
        </p:spPr>
        <p:txBody>
          <a:bodyPr wrap="square" rtlCol="1">
            <a:spAutoFit/>
          </a:bodyPr>
          <a:lstStyle/>
          <a:p>
            <a:r>
              <a:rPr lang="en-US" sz="4800" dirty="0"/>
              <a:t>Topics</a:t>
            </a:r>
            <a:endParaRPr lang="ar-EG" sz="4800" dirty="0"/>
          </a:p>
        </p:txBody>
      </p:sp>
      <p:sp>
        <p:nvSpPr>
          <p:cNvPr id="27" name="TextBox 26">
            <a:extLst>
              <a:ext uri="{FF2B5EF4-FFF2-40B4-BE49-F238E27FC236}">
                <a16:creationId xmlns="" xmlns:a16="http://schemas.microsoft.com/office/drawing/2014/main" id="{F8673E52-5607-402F-84BE-D1B7CE59A5B0}"/>
              </a:ext>
            </a:extLst>
          </p:cNvPr>
          <p:cNvSpPr txBox="1"/>
          <p:nvPr/>
        </p:nvSpPr>
        <p:spPr>
          <a:xfrm>
            <a:off x="9311649" y="5942342"/>
            <a:ext cx="2782113" cy="769441"/>
          </a:xfrm>
          <a:prstGeom prst="rect">
            <a:avLst/>
          </a:prstGeom>
          <a:noFill/>
          <a:effectLst>
            <a:outerShdw blurRad="50800" dist="63500" dir="13500000" algn="br" rotWithShape="0">
              <a:prstClr val="black">
                <a:alpha val="40000"/>
              </a:prstClr>
            </a:outerShdw>
          </a:effectLst>
        </p:spPr>
        <p:txBody>
          <a:bodyPr wrap="square" rtlCol="1">
            <a:spAutoFit/>
          </a:bodyPr>
          <a:lstStyle/>
          <a:p>
            <a:r>
              <a:rPr lang="en-US" sz="4400" dirty="0"/>
              <a:t>Field Trips</a:t>
            </a:r>
            <a:endParaRPr lang="ar-EG" sz="4400" dirty="0"/>
          </a:p>
        </p:txBody>
      </p:sp>
      <mc:AlternateContent xmlns:mc="http://schemas.openxmlformats.org/markup-compatibility/2006">
        <mc:Choice xmlns="" xmlns:pslz="http://schemas.microsoft.com/office/powerpoint/2016/slidezoom" Requires="pslz">
          <p:graphicFrame>
            <p:nvGraphicFramePr>
              <p:cNvPr id="31" name="Slide Zoom 30">
                <a:extLst>
                  <a:ext uri="{FF2B5EF4-FFF2-40B4-BE49-F238E27FC236}">
                    <a16:creationId xmlns:a16="http://schemas.microsoft.com/office/drawing/2014/main" id="{F6698DB9-1E56-4856-9D77-81DF30A7E5ED}"/>
                  </a:ext>
                </a:extLst>
              </p:cNvPr>
              <p:cNvGraphicFramePr>
                <a:graphicFrameLocks noChangeAspect="1"/>
              </p:cNvGraphicFramePr>
              <p:nvPr>
                <p:extLst>
                  <p:ext uri="{D42A27DB-BD31-4B8C-83A1-F6EECF244321}">
                    <p14:modId xmlns:p14="http://schemas.microsoft.com/office/powerpoint/2010/main" val="2715865258"/>
                  </p:ext>
                </p:extLst>
              </p:nvPr>
            </p:nvGraphicFramePr>
            <p:xfrm>
              <a:off x="361400" y="3969774"/>
              <a:ext cx="1941676" cy="1924889"/>
            </p:xfrm>
            <a:graphic>
              <a:graphicData uri="http://schemas.microsoft.com/office/powerpoint/2016/slidezoom">
                <pslz:sldZm>
                  <pslz:sldZmObj sldId="269" cId="925688910">
                    <pslz:zmPr id="{1B72F8BB-BCDD-4225-A23A-6C48B3D82149}" imageType="cover" transitionDur="1000" showBg="0">
                      <p166:blipFill xmlns:p166="http://schemas.microsoft.com/office/powerpoint/2016/6/main">
                        <a:blip r:embed="rId3"/>
                        <a:stretch>
                          <a:fillRect/>
                        </a:stretch>
                      </p166:blipFill>
                      <p166:spPr xmlns:p166="http://schemas.microsoft.com/office/powerpoint/2016/6/main">
                        <a:xfrm>
                          <a:off x="0" y="0"/>
                          <a:ext cx="1941676" cy="1924889"/>
                        </a:xfrm>
                        <a:prstGeom prst="rect">
                          <a:avLst/>
                        </a:prstGeom>
                      </p166:spPr>
                    </pslz:zmPr>
                  </pslz:sldZmObj>
                </pslz:sldZm>
              </a:graphicData>
            </a:graphic>
          </p:graphicFrame>
        </mc:Choice>
        <mc:Fallback>
          <p:pic>
            <p:nvPicPr>
              <p:cNvPr id="31" name="Slide Zoom 30">
                <a:hlinkClick r:id="rId4" action="ppaction://hlinksldjump"/>
                <a:extLst>
                  <a:ext uri="{FF2B5EF4-FFF2-40B4-BE49-F238E27FC236}">
                    <a16:creationId xmlns="" xmlns:a16="http://schemas.microsoft.com/office/drawing/2014/main" id="{F6698DB9-1E56-4856-9D77-81DF30A7E5ED}"/>
                  </a:ext>
                </a:extLst>
              </p:cNvPr>
              <p:cNvPicPr>
                <a:picLocks noGrp="1" noRot="1" noChangeAspect="1" noMove="1" noResize="1" noEditPoints="1" noAdjustHandles="1" noChangeArrowheads="1" noChangeShapeType="1"/>
              </p:cNvPicPr>
              <p:nvPr/>
            </p:nvPicPr>
            <p:blipFill>
              <a:blip r:embed="rId5"/>
              <a:stretch>
                <a:fillRect/>
              </a:stretch>
            </p:blipFill>
            <p:spPr>
              <a:xfrm>
                <a:off x="361400" y="3969774"/>
                <a:ext cx="1941676" cy="1924889"/>
              </a:xfrm>
              <a:prstGeom prst="rect">
                <a:avLst/>
              </a:prstGeom>
            </p:spPr>
          </p:pic>
        </mc:Fallback>
      </mc:AlternateContent>
      <mc:AlternateContent xmlns:mc="http://schemas.openxmlformats.org/markup-compatibility/2006">
        <mc:Choice xmlns="" xmlns:pslz="http://schemas.microsoft.com/office/powerpoint/2016/slidezoom" Requires="pslz">
          <p:graphicFrame>
            <p:nvGraphicFramePr>
              <p:cNvPr id="33" name="Slide Zoom 32">
                <a:extLst>
                  <a:ext uri="{FF2B5EF4-FFF2-40B4-BE49-F238E27FC236}">
                    <a16:creationId xmlns:a16="http://schemas.microsoft.com/office/drawing/2014/main" id="{CC438DDD-D3DE-4477-AAA8-E953FD44E2FD}"/>
                  </a:ext>
                </a:extLst>
              </p:cNvPr>
              <p:cNvGraphicFramePr>
                <a:graphicFrameLocks noChangeAspect="1"/>
              </p:cNvGraphicFramePr>
              <p:nvPr>
                <p:extLst>
                  <p:ext uri="{D42A27DB-BD31-4B8C-83A1-F6EECF244321}">
                    <p14:modId xmlns:p14="http://schemas.microsoft.com/office/powerpoint/2010/main" val="2849141537"/>
                  </p:ext>
                </p:extLst>
              </p:nvPr>
            </p:nvGraphicFramePr>
            <p:xfrm rot="5400000">
              <a:off x="3996813" y="3939211"/>
              <a:ext cx="2166728" cy="2166728"/>
            </p:xfrm>
            <a:graphic>
              <a:graphicData uri="http://schemas.microsoft.com/office/powerpoint/2016/slidezoom">
                <pslz:sldZm>
                  <pslz:sldZmObj sldId="270" cId="519545534">
                    <pslz:zmPr id="{96248B95-7C5D-4C23-9E2E-1CEF6A60EC46}" imageType="cover" transitionDur="1000" showBg="0">
                      <p166:blipFill xmlns:p166="http://schemas.microsoft.com/office/powerpoint/2016/6/main">
                        <a:blip r:embed="rId6"/>
                        <a:stretch>
                          <a:fillRect/>
                        </a:stretch>
                      </p166:blipFill>
                      <p166:spPr xmlns:p166="http://schemas.microsoft.com/office/powerpoint/2016/6/main">
                        <a:xfrm rot="5400000">
                          <a:off x="0" y="0"/>
                          <a:ext cx="2166728" cy="2166728"/>
                        </a:xfrm>
                        <a:prstGeom prst="rect">
                          <a:avLst/>
                        </a:prstGeom>
                      </p166:spPr>
                    </pslz:zmPr>
                  </pslz:sldZmObj>
                </pslz:sldZm>
              </a:graphicData>
            </a:graphic>
          </p:graphicFrame>
        </mc:Choice>
        <mc:Fallback>
          <p:pic>
            <p:nvPicPr>
              <p:cNvPr id="33" name="Slide Zoom 32">
                <a:hlinkClick r:id="rId7" action="ppaction://hlinksldjump"/>
                <a:extLst>
                  <a:ext uri="{FF2B5EF4-FFF2-40B4-BE49-F238E27FC236}">
                    <a16:creationId xmlns="" xmlns:a16="http://schemas.microsoft.com/office/drawing/2014/main" id="{CC438DDD-D3DE-4477-AAA8-E953FD44E2FD}"/>
                  </a:ext>
                </a:extLst>
              </p:cNvPr>
              <p:cNvPicPr>
                <a:picLocks noGrp="1" noRot="1" noChangeAspect="1" noMove="1" noResize="1" noEditPoints="1" noAdjustHandles="1" noChangeArrowheads="1" noChangeShapeType="1"/>
              </p:cNvPicPr>
              <p:nvPr/>
            </p:nvPicPr>
            <p:blipFill>
              <a:blip r:embed="rId8"/>
              <a:stretch>
                <a:fillRect/>
              </a:stretch>
            </p:blipFill>
            <p:spPr>
              <a:xfrm rot="5400000">
                <a:off x="3996813" y="3939211"/>
                <a:ext cx="2166728" cy="2166728"/>
              </a:xfrm>
              <a:prstGeom prst="rect">
                <a:avLst/>
              </a:prstGeom>
            </p:spPr>
          </p:pic>
        </mc:Fallback>
      </mc:AlternateContent>
      <mc:AlternateContent xmlns:mc="http://schemas.openxmlformats.org/markup-compatibility/2006">
        <mc:Choice xmlns="" xmlns:pslz="http://schemas.microsoft.com/office/powerpoint/2016/slidezoom" Requires="pslz">
          <p:graphicFrame>
            <p:nvGraphicFramePr>
              <p:cNvPr id="35" name="Slide Zoom 34">
                <a:extLst>
                  <a:ext uri="{FF2B5EF4-FFF2-40B4-BE49-F238E27FC236}">
                    <a16:creationId xmlns:a16="http://schemas.microsoft.com/office/drawing/2014/main" id="{ACCD0AA1-244C-4694-93BB-E0D8AEE387F9}"/>
                  </a:ext>
                </a:extLst>
              </p:cNvPr>
              <p:cNvGraphicFramePr>
                <a:graphicFrameLocks noChangeAspect="1"/>
              </p:cNvGraphicFramePr>
              <p:nvPr>
                <p:extLst>
                  <p:ext uri="{D42A27DB-BD31-4B8C-83A1-F6EECF244321}">
                    <p14:modId xmlns:p14="http://schemas.microsoft.com/office/powerpoint/2010/main" val="1801453056"/>
                  </p:ext>
                </p:extLst>
              </p:nvPr>
            </p:nvGraphicFramePr>
            <p:xfrm rot="10800000">
              <a:off x="7910147" y="2280328"/>
              <a:ext cx="1737423" cy="1612608"/>
            </p:xfrm>
            <a:graphic>
              <a:graphicData uri="http://schemas.microsoft.com/office/powerpoint/2016/slidezoom">
                <pslz:sldZm>
                  <pslz:sldZmObj sldId="271" cId="1348876182">
                    <pslz:zmPr id="{8C2BF4EC-F5F4-4A90-96B5-858F48EB7768}" imageType="cover" transitionDur="1000" showBg="0">
                      <p166:blipFill xmlns:p166="http://schemas.microsoft.com/office/powerpoint/2016/6/main">
                        <a:blip r:embed="rId9"/>
                        <a:stretch>
                          <a:fillRect/>
                        </a:stretch>
                      </p166:blipFill>
                      <p166:spPr xmlns:p166="http://schemas.microsoft.com/office/powerpoint/2016/6/main">
                        <a:xfrm rot="10800000">
                          <a:off x="0" y="0"/>
                          <a:ext cx="1737423" cy="1612608"/>
                        </a:xfrm>
                        <a:prstGeom prst="rect">
                          <a:avLst/>
                        </a:prstGeom>
                      </p166:spPr>
                    </pslz:zmPr>
                  </pslz:sldZmObj>
                </pslz:sldZm>
              </a:graphicData>
            </a:graphic>
          </p:graphicFrame>
        </mc:Choice>
        <mc:Fallback>
          <p:pic>
            <p:nvPicPr>
              <p:cNvPr id="35" name="Slide Zoom 34">
                <a:hlinkClick r:id="rId10" action="ppaction://hlinksldjump"/>
                <a:extLst>
                  <a:ext uri="{FF2B5EF4-FFF2-40B4-BE49-F238E27FC236}">
                    <a16:creationId xmlns="" xmlns:a16="http://schemas.microsoft.com/office/drawing/2014/main" id="{ACCD0AA1-244C-4694-93BB-E0D8AEE387F9}"/>
                  </a:ext>
                </a:extLst>
              </p:cNvPr>
              <p:cNvPicPr>
                <a:picLocks noGrp="1" noRot="1" noChangeAspect="1" noMove="1" noResize="1" noEditPoints="1" noAdjustHandles="1" noChangeArrowheads="1" noChangeShapeType="1"/>
              </p:cNvPicPr>
              <p:nvPr/>
            </p:nvPicPr>
            <p:blipFill>
              <a:blip r:embed="rId11"/>
              <a:stretch>
                <a:fillRect/>
              </a:stretch>
            </p:blipFill>
            <p:spPr>
              <a:xfrm rot="10800000">
                <a:off x="7910147" y="2280328"/>
                <a:ext cx="1737423" cy="1612608"/>
              </a:xfrm>
              <a:prstGeom prst="rect">
                <a:avLst/>
              </a:prstGeom>
            </p:spPr>
          </p:pic>
        </mc:Fallback>
      </mc:AlternateContent>
      <mc:AlternateContent xmlns:mc="http://schemas.openxmlformats.org/markup-compatibility/2006">
        <mc:Choice xmlns="" xmlns:pslz="http://schemas.microsoft.com/office/powerpoint/2016/slidezoom" Requires="pslz">
          <p:graphicFrame>
            <p:nvGraphicFramePr>
              <p:cNvPr id="37" name="Slide Zoom 36">
                <a:extLst>
                  <a:ext uri="{FF2B5EF4-FFF2-40B4-BE49-F238E27FC236}">
                    <a16:creationId xmlns:a16="http://schemas.microsoft.com/office/drawing/2014/main" id="{EE082BF2-A306-40DF-8F85-5909CAA544E5}"/>
                  </a:ext>
                </a:extLst>
              </p:cNvPr>
              <p:cNvGraphicFramePr>
                <a:graphicFrameLocks noChangeAspect="1"/>
              </p:cNvGraphicFramePr>
              <p:nvPr>
                <p:extLst>
                  <p:ext uri="{D42A27DB-BD31-4B8C-83A1-F6EECF244321}">
                    <p14:modId xmlns:p14="http://schemas.microsoft.com/office/powerpoint/2010/main" val="3241507690"/>
                  </p:ext>
                </p:extLst>
              </p:nvPr>
            </p:nvGraphicFramePr>
            <p:xfrm rot="16200000">
              <a:off x="10087600" y="88767"/>
              <a:ext cx="1275696" cy="1599603"/>
            </p:xfrm>
            <a:graphic>
              <a:graphicData uri="http://schemas.microsoft.com/office/powerpoint/2016/slidezoom">
                <pslz:sldZm>
                  <pslz:sldZmObj sldId="272" cId="1668924391">
                    <pslz:zmPr id="{7EA41B04-6D9E-4F44-8AB0-550B76126535}" returnToParent="0" imageType="cover" transitionDur="1000" showBg="0">
                      <p166:blipFill xmlns:p166="http://schemas.microsoft.com/office/powerpoint/2016/6/main">
                        <a:blip r:embed="rId12"/>
                        <a:stretch>
                          <a:fillRect/>
                        </a:stretch>
                      </p166:blipFill>
                      <p166:spPr xmlns:p166="http://schemas.microsoft.com/office/powerpoint/2016/6/main">
                        <a:xfrm rot="16200000">
                          <a:off x="0" y="0"/>
                          <a:ext cx="1275696" cy="1599603"/>
                        </a:xfrm>
                        <a:prstGeom prst="rect">
                          <a:avLst/>
                        </a:prstGeom>
                      </p166:spPr>
                    </pslz:zmPr>
                  </pslz:sldZmObj>
                </pslz:sldZm>
              </a:graphicData>
            </a:graphic>
          </p:graphicFrame>
        </mc:Choice>
        <mc:Fallback>
          <p:pic>
            <p:nvPicPr>
              <p:cNvPr id="37" name="Slide Zoom 36">
                <a:hlinkClick r:id="rId13" action="ppaction://hlinksldjump"/>
                <a:extLst>
                  <a:ext uri="{FF2B5EF4-FFF2-40B4-BE49-F238E27FC236}">
                    <a16:creationId xmlns="" xmlns:a16="http://schemas.microsoft.com/office/drawing/2014/main" id="{EE082BF2-A306-40DF-8F85-5909CAA544E5}"/>
                  </a:ext>
                </a:extLst>
              </p:cNvPr>
              <p:cNvPicPr>
                <a:picLocks noGrp="1" noRot="1" noChangeAspect="1" noMove="1" noResize="1" noEditPoints="1" noAdjustHandles="1" noChangeArrowheads="1" noChangeShapeType="1"/>
              </p:cNvPicPr>
              <p:nvPr/>
            </p:nvPicPr>
            <p:blipFill>
              <a:blip r:embed="rId14"/>
              <a:stretch>
                <a:fillRect/>
              </a:stretch>
            </p:blipFill>
            <p:spPr>
              <a:xfrm rot="16200000">
                <a:off x="10087600" y="88767"/>
                <a:ext cx="1275696" cy="1599603"/>
              </a:xfrm>
              <a:prstGeom prst="rect">
                <a:avLst/>
              </a:prstGeom>
            </p:spPr>
          </p:pic>
        </mc:Fallback>
      </mc:AlternateContent>
    </p:spTree>
    <p:extLst>
      <p:ext uri="{BB962C8B-B14F-4D97-AF65-F5344CB8AC3E}">
        <p14:creationId xmlns:p14="http://schemas.microsoft.com/office/powerpoint/2010/main" val="2176755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452" y="3758189"/>
            <a:ext cx="7177548" cy="3099811"/>
          </a:xfrm>
          <a:prstGeom prst="rect">
            <a:avLst/>
          </a:prstGeom>
          <a:effectLst>
            <a:softEdge rad="63500"/>
          </a:effectLst>
        </p:spPr>
      </p:pic>
      <p:sp>
        <p:nvSpPr>
          <p:cNvPr id="2" name="Title 1"/>
          <p:cNvSpPr>
            <a:spLocks noGrp="1"/>
          </p:cNvSpPr>
          <p:nvPr>
            <p:ph type="title"/>
          </p:nvPr>
        </p:nvSpPr>
        <p:spPr>
          <a:xfrm>
            <a:off x="486697" y="286603"/>
            <a:ext cx="10668983" cy="1450757"/>
          </a:xfrm>
        </p:spPr>
        <p:txBody>
          <a:bodyPr>
            <a:normAutofit/>
          </a:bodyPr>
          <a:lstStyle/>
          <a:p>
            <a:r>
              <a:rPr lang="en-US" sz="6000" b="1" dirty="0">
                <a:solidFill>
                  <a:schemeClr val="tx1"/>
                </a:solidFill>
              </a:rPr>
              <a:t>Day nine: </a:t>
            </a:r>
          </a:p>
        </p:txBody>
      </p:sp>
      <p:sp>
        <p:nvSpPr>
          <p:cNvPr id="3" name="Content Placeholder 2"/>
          <p:cNvSpPr>
            <a:spLocks noGrp="1"/>
          </p:cNvSpPr>
          <p:nvPr>
            <p:ph idx="1"/>
          </p:nvPr>
        </p:nvSpPr>
        <p:spPr>
          <a:xfrm>
            <a:off x="619432" y="1974523"/>
            <a:ext cx="4789695" cy="4023360"/>
          </a:xfrm>
        </p:spPr>
        <p:txBody>
          <a:bodyPr/>
          <a:lstStyle/>
          <a:p>
            <a:pPr>
              <a:buFont typeface="Courier New" panose="02070309020205020404" pitchFamily="49" charset="0"/>
              <a:buChar char="o"/>
            </a:pPr>
            <a:r>
              <a:rPr lang="en-US" dirty="0"/>
              <a:t> </a:t>
            </a:r>
            <a:r>
              <a:rPr lang="en-US" sz="2800" b="1" dirty="0">
                <a:solidFill>
                  <a:schemeClr val="tx1"/>
                </a:solidFill>
              </a:rPr>
              <a:t>Lecture on Arabicized terms and words: classical and colloquial Arabic.</a:t>
            </a:r>
          </a:p>
          <a:p>
            <a:pPr>
              <a:buFont typeface="Courier New" panose="02070309020205020404" pitchFamily="49" charset="0"/>
              <a:buChar char="o"/>
            </a:pPr>
            <a:endParaRPr lang="en-US" sz="2800" b="1" dirty="0">
              <a:solidFill>
                <a:schemeClr val="tx1"/>
              </a:solidFill>
            </a:endParaRPr>
          </a:p>
          <a:p>
            <a:pPr>
              <a:buFont typeface="Courier New" panose="02070309020205020404" pitchFamily="49" charset="0"/>
              <a:buChar char="o"/>
            </a:pPr>
            <a:r>
              <a:rPr lang="en-US" sz="2800" b="1" dirty="0">
                <a:solidFill>
                  <a:schemeClr val="tx1"/>
                </a:solidFill>
              </a:rPr>
              <a:t> Cultural activity: site visit to the Egyptian Museum and </a:t>
            </a:r>
            <a:r>
              <a:rPr lang="en-US" sz="2800" b="1" dirty="0" err="1">
                <a:solidFill>
                  <a:schemeClr val="tx1"/>
                </a:solidFill>
              </a:rPr>
              <a:t>Abdeen</a:t>
            </a:r>
            <a:r>
              <a:rPr lang="en-US" sz="2800" b="1" dirty="0">
                <a:solidFill>
                  <a:schemeClr val="tx1"/>
                </a:solidFill>
              </a:rPr>
              <a:t> Palace. </a:t>
            </a:r>
          </a:p>
          <a:p>
            <a:endParaRPr lang="en-US" dirty="0"/>
          </a:p>
        </p:txBody>
      </p:sp>
    </p:spTree>
    <p:extLst>
      <p:ext uri="{BB962C8B-B14F-4D97-AF65-F5344CB8AC3E}">
        <p14:creationId xmlns:p14="http://schemas.microsoft.com/office/powerpoint/2010/main" val="925688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32" y="286603"/>
            <a:ext cx="10536248" cy="1450757"/>
          </a:xfrm>
        </p:spPr>
        <p:txBody>
          <a:bodyPr>
            <a:normAutofit/>
          </a:bodyPr>
          <a:lstStyle/>
          <a:p>
            <a:r>
              <a:rPr lang="en-US" sz="6000" b="1" dirty="0">
                <a:solidFill>
                  <a:schemeClr val="tx1"/>
                </a:solidFill>
              </a:rPr>
              <a:t>Day ten: </a:t>
            </a:r>
          </a:p>
        </p:txBody>
      </p:sp>
      <p:sp>
        <p:nvSpPr>
          <p:cNvPr id="3" name="Content Placeholder 2"/>
          <p:cNvSpPr>
            <a:spLocks noGrp="1"/>
          </p:cNvSpPr>
          <p:nvPr>
            <p:ph idx="1"/>
          </p:nvPr>
        </p:nvSpPr>
        <p:spPr>
          <a:xfrm>
            <a:off x="619432" y="1845734"/>
            <a:ext cx="4609391" cy="4023360"/>
          </a:xfrm>
        </p:spPr>
        <p:txBody>
          <a:bodyPr>
            <a:normAutofit/>
          </a:bodyPr>
          <a:lstStyle/>
          <a:p>
            <a:pPr>
              <a:buFont typeface="Courier New" panose="02070309020205020404" pitchFamily="49" charset="0"/>
              <a:buChar char="o"/>
            </a:pPr>
            <a:r>
              <a:rPr lang="en-US" dirty="0">
                <a:solidFill>
                  <a:srgbClr val="FFFF00"/>
                </a:solidFill>
              </a:rPr>
              <a:t> </a:t>
            </a:r>
            <a:r>
              <a:rPr lang="en-US" sz="2800" b="1" dirty="0">
                <a:solidFill>
                  <a:schemeClr val="tx1"/>
                </a:solidFill>
              </a:rPr>
              <a:t>Lecture on Egyptian contemporary facilities (New Suez Canal, new administrative capital ...) . </a:t>
            </a:r>
          </a:p>
          <a:p>
            <a:pPr>
              <a:buFont typeface="Courier New" panose="02070309020205020404" pitchFamily="49" charset="0"/>
              <a:buChar char="o"/>
            </a:pPr>
            <a:endParaRPr lang="en-US" sz="2800" b="1" dirty="0">
              <a:solidFill>
                <a:schemeClr val="tx1"/>
              </a:solidFill>
            </a:endParaRPr>
          </a:p>
          <a:p>
            <a:pPr>
              <a:buFont typeface="Courier New" panose="02070309020205020404" pitchFamily="49" charset="0"/>
              <a:buChar char="o"/>
            </a:pPr>
            <a:r>
              <a:rPr lang="en-US" sz="2800" b="1" dirty="0">
                <a:solidFill>
                  <a:schemeClr val="tx1"/>
                </a:solidFill>
              </a:rPr>
              <a:t>Cultural activity: site visit to the Aquarium Grotto Garden and the Pharaonic Village. </a:t>
            </a:r>
          </a:p>
          <a:p>
            <a:pPr>
              <a:buFont typeface="Courier New" panose="02070309020205020404" pitchFamily="49" charset="0"/>
              <a:buChar char="o"/>
            </a:pPr>
            <a:endParaRPr lang="en-US" sz="2800" b="1" dirty="0">
              <a:solidFill>
                <a:schemeClr val="tx1"/>
              </a:solidFill>
            </a:endParaRPr>
          </a:p>
          <a:p>
            <a:endParaRPr lang="en-US"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914" y="3257551"/>
            <a:ext cx="5194305" cy="296294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704" t="5570" b="14825"/>
          <a:stretch/>
        </p:blipFill>
        <p:spPr>
          <a:xfrm>
            <a:off x="7051991" y="1057693"/>
            <a:ext cx="5140009" cy="2987899"/>
          </a:xfrm>
          <a:prstGeom prst="rect">
            <a:avLst/>
          </a:prstGeom>
        </p:spPr>
      </p:pic>
    </p:spTree>
    <p:extLst>
      <p:ext uri="{BB962C8B-B14F-4D97-AF65-F5344CB8AC3E}">
        <p14:creationId xmlns:p14="http://schemas.microsoft.com/office/powerpoint/2010/main" val="519545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Description: </a:t>
            </a:r>
          </a:p>
        </p:txBody>
      </p:sp>
      <p:sp>
        <p:nvSpPr>
          <p:cNvPr id="5" name="Content Placeholder 4"/>
          <p:cNvSpPr>
            <a:spLocks noGrp="1"/>
          </p:cNvSpPr>
          <p:nvPr>
            <p:ph idx="1"/>
          </p:nvPr>
        </p:nvSpPr>
        <p:spPr>
          <a:xfrm>
            <a:off x="685156" y="1918952"/>
            <a:ext cx="6681560" cy="4365938"/>
          </a:xfrm>
        </p:spPr>
        <p:txBody>
          <a:bodyPr numCol="1">
            <a:normAutofit lnSpcReduction="10000"/>
          </a:bodyPr>
          <a:lstStyle/>
          <a:p>
            <a:pPr algn="just"/>
            <a:r>
              <a:rPr lang="en-US" sz="1800" dirty="0">
                <a:latin typeface="Times New Roman" panose="02020603050405020304" pitchFamily="18" charset="0"/>
                <a:cs typeface="Times New Roman" panose="02020603050405020304" pitchFamily="18" charset="0"/>
              </a:rPr>
              <a:t>With its prime location in the heart of Giza, Cairo University offers undergraduate, graduate and postgraduate students an opportunity to learn the Arabic language and at the same time immerse in the mesmerizing Egyptian culture and history. Known as the cradle of civilization, Egypt is the perfect destination for international students to get acquainted with the evolution and the development of the art of writing in addition to the architectural landmarks and their correlation to the religious heritage.</a:t>
            </a:r>
          </a:p>
          <a:p>
            <a:pPr algn="just"/>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The Department of Arabic Language in Cairo University meets the needs of international students who seek to acquire further knowledge of the Arabic language at the hands highly qualified and acclaimed faculty members. This program is designed to combine educational purposes with sightseeing of the most famous tourist attractions, starting with the Pharaonic architecture then the Coptic and Islamic and finally the contemporary architecture. The program mixes between classical Arabic and Egyptian colloquial Arabic.</a:t>
            </a:r>
          </a:p>
          <a:p>
            <a:endParaRPr lang="en-US" dirty="0"/>
          </a:p>
        </p:txBody>
      </p:sp>
      <p:pic>
        <p:nvPicPr>
          <p:cNvPr id="3" name="Picture 2">
            <a:extLst>
              <a:ext uri="{FF2B5EF4-FFF2-40B4-BE49-F238E27FC236}">
                <a16:creationId xmlns="" xmlns:a16="http://schemas.microsoft.com/office/drawing/2014/main" id="{16A8C93A-1706-4E49-B05B-D7C925CFEDA0}"/>
              </a:ext>
            </a:extLst>
          </p:cNvPr>
          <p:cNvPicPr>
            <a:picLocks noChangeAspect="1"/>
          </p:cNvPicPr>
          <p:nvPr/>
        </p:nvPicPr>
        <p:blipFill>
          <a:blip r:embed="rId2"/>
          <a:stretch>
            <a:fillRect/>
          </a:stretch>
        </p:blipFill>
        <p:spPr>
          <a:xfrm>
            <a:off x="0" y="71265"/>
            <a:ext cx="12192000" cy="6858297"/>
          </a:xfrm>
          <a:prstGeom prst="rect">
            <a:avLst/>
          </a:prstGeom>
        </p:spPr>
      </p:pic>
      <p:pic>
        <p:nvPicPr>
          <p:cNvPr id="4" name="Picture 3">
            <a:extLst>
              <a:ext uri="{FF2B5EF4-FFF2-40B4-BE49-F238E27FC236}">
                <a16:creationId xmlns="" xmlns:a16="http://schemas.microsoft.com/office/drawing/2014/main" id="{F5E7ED07-599A-4029-A36B-AC53FE403A98}"/>
              </a:ext>
            </a:extLst>
          </p:cNvPr>
          <p:cNvPicPr>
            <a:picLocks noChangeAspect="1"/>
          </p:cNvPicPr>
          <p:nvPr/>
        </p:nvPicPr>
        <p:blipFill>
          <a:blip r:embed="rId3"/>
          <a:stretch>
            <a:fillRect/>
          </a:stretch>
        </p:blipFill>
        <p:spPr>
          <a:xfrm>
            <a:off x="12192000" y="4379699"/>
            <a:ext cx="2773087" cy="2189543"/>
          </a:xfrm>
          <a:prstGeom prst="rect">
            <a:avLst/>
          </a:prstGeom>
        </p:spPr>
      </p:pic>
      <p:pic>
        <p:nvPicPr>
          <p:cNvPr id="6" name="Picture 5">
            <a:extLst>
              <a:ext uri="{FF2B5EF4-FFF2-40B4-BE49-F238E27FC236}">
                <a16:creationId xmlns="" xmlns:a16="http://schemas.microsoft.com/office/drawing/2014/main" id="{59A3765F-1AA6-45C6-B9C8-0E425C9F476A}"/>
              </a:ext>
            </a:extLst>
          </p:cNvPr>
          <p:cNvPicPr>
            <a:picLocks noChangeAspect="1"/>
          </p:cNvPicPr>
          <p:nvPr/>
        </p:nvPicPr>
        <p:blipFill>
          <a:blip r:embed="rId4"/>
          <a:stretch>
            <a:fillRect/>
          </a:stretch>
        </p:blipFill>
        <p:spPr>
          <a:xfrm>
            <a:off x="5799908" y="3994405"/>
            <a:ext cx="1847248" cy="1828959"/>
          </a:xfrm>
          <a:prstGeom prst="ellipse">
            <a:avLst/>
          </a:prstGeom>
          <a:ln>
            <a:noFill/>
          </a:ln>
          <a:effectLst>
            <a:softEdge rad="112500"/>
          </a:effectLst>
        </p:spPr>
      </p:pic>
    </p:spTree>
    <p:extLst>
      <p:ext uri="{BB962C8B-B14F-4D97-AF65-F5344CB8AC3E}">
        <p14:creationId xmlns:p14="http://schemas.microsoft.com/office/powerpoint/2010/main" val="41924902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1.85185E-6 L -0.52552 -0.06482 " pathEditMode="relative" rAng="0" ptsTypes="AA">
                                      <p:cBhvr>
                                        <p:cTn id="6" dur="2000" fill="hold"/>
                                        <p:tgtEl>
                                          <p:spTgt spid="4"/>
                                        </p:tgtEl>
                                        <p:attrNameLst>
                                          <p:attrName>ppt_x</p:attrName>
                                          <p:attrName>ppt_y</p:attrName>
                                        </p:attrNameLst>
                                      </p:cBhvr>
                                      <p:rCtr x="-26276" y="-3241"/>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par>
                          <p:cTn id="11" fill="hold">
                            <p:stCondLst>
                              <p:cond delay="0"/>
                            </p:stCondLst>
                            <p:childTnLst>
                              <p:par>
                                <p:cTn id="12" presetID="6" presetClass="emph" presetSubtype="0" fill="hold" nodeType="afterEffect">
                                  <p:stCondLst>
                                    <p:cond delay="0"/>
                                  </p:stCondLst>
                                  <p:childTnLst>
                                    <p:animScale>
                                      <p:cBhvr>
                                        <p:cTn id="13" dur="2000" fill="hold"/>
                                        <p:tgtEl>
                                          <p:spTgt spid="6"/>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5207" y="796094"/>
            <a:ext cx="4026794" cy="3305001"/>
          </a:xfrm>
          <a:prstGeom prst="rect">
            <a:avLst/>
          </a:prstGeom>
          <a:effectLst>
            <a:softEdge rad="63500"/>
          </a:effectLst>
        </p:spPr>
      </p:pic>
      <p:sp>
        <p:nvSpPr>
          <p:cNvPr id="2" name="Title 1"/>
          <p:cNvSpPr>
            <a:spLocks noGrp="1"/>
          </p:cNvSpPr>
          <p:nvPr>
            <p:ph type="title"/>
          </p:nvPr>
        </p:nvSpPr>
        <p:spPr>
          <a:xfrm>
            <a:off x="516194" y="286603"/>
            <a:ext cx="10639486" cy="1450757"/>
          </a:xfrm>
        </p:spPr>
        <p:txBody>
          <a:bodyPr>
            <a:normAutofit/>
          </a:bodyPr>
          <a:lstStyle/>
          <a:p>
            <a:r>
              <a:rPr lang="en-US" sz="6000" b="1" dirty="0">
                <a:solidFill>
                  <a:schemeClr val="tx1"/>
                </a:solidFill>
              </a:rPr>
              <a:t>Day eleven: </a:t>
            </a:r>
          </a:p>
        </p:txBody>
      </p:sp>
      <p:sp>
        <p:nvSpPr>
          <p:cNvPr id="3" name="Content Placeholder 2"/>
          <p:cNvSpPr>
            <a:spLocks noGrp="1"/>
          </p:cNvSpPr>
          <p:nvPr>
            <p:ph idx="1"/>
          </p:nvPr>
        </p:nvSpPr>
        <p:spPr>
          <a:xfrm>
            <a:off x="707923" y="2089415"/>
            <a:ext cx="4276201" cy="4023360"/>
          </a:xfrm>
        </p:spPr>
        <p:txBody>
          <a:bodyPr/>
          <a:lstStyle/>
          <a:p>
            <a:pPr>
              <a:buFont typeface="Courier New" panose="02070309020205020404" pitchFamily="49" charset="0"/>
              <a:buChar char="o"/>
            </a:pPr>
            <a:r>
              <a:rPr lang="en-US" sz="2400" b="1" dirty="0">
                <a:solidFill>
                  <a:schemeClr val="bg1"/>
                </a:solidFill>
              </a:rPr>
              <a:t> </a:t>
            </a:r>
            <a:r>
              <a:rPr lang="en-US" sz="2800" b="1" dirty="0">
                <a:solidFill>
                  <a:schemeClr val="tx1"/>
                </a:solidFill>
              </a:rPr>
              <a:t>Lecture on Alexandria and its history. </a:t>
            </a:r>
          </a:p>
          <a:p>
            <a:pPr>
              <a:buFont typeface="Courier New" panose="02070309020205020404" pitchFamily="49" charset="0"/>
              <a:buChar char="o"/>
            </a:pPr>
            <a:endParaRPr lang="en-US" sz="2800" b="1" dirty="0">
              <a:solidFill>
                <a:schemeClr val="tx1"/>
              </a:solidFill>
            </a:endParaRPr>
          </a:p>
          <a:p>
            <a:pPr>
              <a:buFont typeface="Courier New" panose="02070309020205020404" pitchFamily="49" charset="0"/>
              <a:buChar char="o"/>
            </a:pPr>
            <a:r>
              <a:rPr lang="en-US" sz="2800" b="1" dirty="0">
                <a:solidFill>
                  <a:schemeClr val="tx1"/>
                </a:solidFill>
              </a:rPr>
              <a:t> Cultural activity: site visit to Bibliotheca Alexandrina and the Citadel of </a:t>
            </a:r>
            <a:r>
              <a:rPr lang="en-US" sz="2800" b="1" dirty="0" err="1">
                <a:solidFill>
                  <a:schemeClr val="tx1"/>
                </a:solidFill>
              </a:rPr>
              <a:t>Qaitbay</a:t>
            </a:r>
            <a:r>
              <a:rPr lang="en-US" sz="2800" b="1" dirty="0">
                <a:solidFill>
                  <a:schemeClr val="tx1"/>
                </a:solidFill>
              </a:rPr>
              <a:t>.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290" y="3902299"/>
            <a:ext cx="4992710" cy="2369712"/>
          </a:xfrm>
          <a:prstGeom prst="rect">
            <a:avLst/>
          </a:prstGeom>
          <a:effectLst>
            <a:softEdge rad="63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2711" y="2448595"/>
            <a:ext cx="3738334" cy="2394970"/>
          </a:xfrm>
          <a:prstGeom prst="rect">
            <a:avLst/>
          </a:prstGeom>
          <a:effectLst>
            <a:softEdge rad="63500"/>
          </a:effectLst>
        </p:spPr>
      </p:pic>
    </p:spTree>
    <p:extLst>
      <p:ext uri="{BB962C8B-B14F-4D97-AF65-F5344CB8AC3E}">
        <p14:creationId xmlns:p14="http://schemas.microsoft.com/office/powerpoint/2010/main" val="1348876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439" y="286603"/>
            <a:ext cx="10595241" cy="1450757"/>
          </a:xfrm>
        </p:spPr>
        <p:txBody>
          <a:bodyPr>
            <a:normAutofit/>
          </a:bodyPr>
          <a:lstStyle/>
          <a:p>
            <a:r>
              <a:rPr lang="en-US" sz="6000" b="1" dirty="0">
                <a:solidFill>
                  <a:schemeClr val="tx1"/>
                </a:solidFill>
              </a:rPr>
              <a:t>Day twelve: </a:t>
            </a:r>
          </a:p>
        </p:txBody>
      </p:sp>
      <p:sp>
        <p:nvSpPr>
          <p:cNvPr id="3" name="Content Placeholder 2"/>
          <p:cNvSpPr>
            <a:spLocks noGrp="1"/>
          </p:cNvSpPr>
          <p:nvPr>
            <p:ph idx="1"/>
          </p:nvPr>
        </p:nvSpPr>
        <p:spPr>
          <a:xfrm>
            <a:off x="1097280" y="1948765"/>
            <a:ext cx="4788365" cy="4023360"/>
          </a:xfrm>
        </p:spPr>
        <p:txBody>
          <a:bodyPr/>
          <a:lstStyle/>
          <a:p>
            <a:pPr>
              <a:buFont typeface="Courier New" panose="02070309020205020404" pitchFamily="49" charset="0"/>
              <a:buChar char="o"/>
            </a:pPr>
            <a:r>
              <a:rPr lang="en-US" dirty="0"/>
              <a:t> </a:t>
            </a:r>
            <a:r>
              <a:rPr lang="en-US" sz="2400" b="1" dirty="0">
                <a:solidFill>
                  <a:schemeClr val="tx1"/>
                </a:solidFill>
              </a:rPr>
              <a:t>Lecture on Egypt’s contemporary cultural movement. </a:t>
            </a:r>
          </a:p>
          <a:p>
            <a:pPr>
              <a:buFont typeface="Courier New" panose="02070309020205020404" pitchFamily="49" charset="0"/>
              <a:buChar char="o"/>
            </a:pPr>
            <a:r>
              <a:rPr lang="en-US" sz="2400" b="1" dirty="0">
                <a:solidFill>
                  <a:schemeClr val="tx1"/>
                </a:solidFill>
              </a:rPr>
              <a:t> Culture activity: site visit to the National Center for Translation, the Supreme Council of Culture and Cairo Opera </a:t>
            </a:r>
            <a:r>
              <a:rPr lang="en-US" sz="2400" b="1" dirty="0" smtClean="0">
                <a:solidFill>
                  <a:schemeClr val="tx1"/>
                </a:solidFill>
              </a:rPr>
              <a:t>House</a:t>
            </a:r>
          </a:p>
          <a:p>
            <a:pPr>
              <a:buFont typeface="Courier New" panose="02070309020205020404" pitchFamily="49" charset="0"/>
              <a:buChar char="o"/>
            </a:pPr>
            <a:r>
              <a:rPr lang="en-US" sz="2400" b="1" dirty="0" smtClean="0">
                <a:solidFill>
                  <a:schemeClr val="tx1"/>
                </a:solidFill>
              </a:rPr>
              <a:t>Program </a:t>
            </a:r>
            <a:r>
              <a:rPr lang="en-US" sz="2400" b="1" smtClean="0">
                <a:solidFill>
                  <a:schemeClr val="tx1"/>
                </a:solidFill>
              </a:rPr>
              <a:t>Closing farewell</a:t>
            </a:r>
            <a:endParaRPr lang="en-US" sz="2400" b="1" dirty="0">
              <a:solidFill>
                <a:schemeClr val="tx1"/>
              </a:solidFill>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479" y="1948765"/>
            <a:ext cx="6216861" cy="4271731"/>
          </a:xfrm>
          <a:prstGeom prst="rect">
            <a:avLst/>
          </a:prstGeom>
          <a:effectLst>
            <a:softEdge rad="63500"/>
          </a:effectLst>
        </p:spPr>
      </p:pic>
    </p:spTree>
    <p:extLst>
      <p:ext uri="{BB962C8B-B14F-4D97-AF65-F5344CB8AC3E}">
        <p14:creationId xmlns:p14="http://schemas.microsoft.com/office/powerpoint/2010/main" val="1668924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33969"/>
            <a:ext cx="10058400" cy="1021743"/>
          </a:xfrm>
        </p:spPr>
        <p:txBody>
          <a:bodyPr/>
          <a:lstStyle/>
          <a:p>
            <a:pPr algn="ctr"/>
            <a:r>
              <a:rPr lang="en-US" dirty="0" smtClean="0"/>
              <a:t>Cairo University </a:t>
            </a:r>
            <a:endParaRPr lang="en-US" dirty="0"/>
          </a:p>
        </p:txBody>
      </p:sp>
      <p:sp>
        <p:nvSpPr>
          <p:cNvPr id="5" name="Content Placeholder 4"/>
          <p:cNvSpPr>
            <a:spLocks noGrp="1"/>
          </p:cNvSpPr>
          <p:nvPr>
            <p:ph sz="half" idx="1"/>
          </p:nvPr>
        </p:nvSpPr>
        <p:spPr>
          <a:xfrm>
            <a:off x="1097278" y="1845734"/>
            <a:ext cx="4937760" cy="4372186"/>
          </a:xfrm>
        </p:spPr>
        <p:txBody>
          <a:bodyPr numCol="1">
            <a:normAutofit fontScale="92500" lnSpcReduction="20000"/>
          </a:bodyPr>
          <a:lstStyle/>
          <a:p>
            <a:pPr algn="just"/>
            <a:r>
              <a:rPr lang="en-US" sz="1800" dirty="0">
                <a:latin typeface="Times New Roman" panose="02020603050405020304" pitchFamily="18" charset="0"/>
                <a:cs typeface="Times New Roman" panose="02020603050405020304" pitchFamily="18" charset="0"/>
              </a:rPr>
              <a:t>With its prime location in the heart of Giza, Cairo University offers undergraduate, graduate and postgraduate students an opportunity to learn the Arabic language and at the same time immerse in the mesmerizing Egyptian culture and history. Known as the cradle of civilization, Egypt is the perfect destination for international students to get acquainted with the evolution and the development of the art of writing in addition to the architectural landmarks and their correlation to the religious heritage.</a:t>
            </a:r>
          </a:p>
          <a:p>
            <a:pPr algn="just"/>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The Department of Arabic Language in Cairo University meets the needs of international students who seek to acquire further knowledge of the Arabic </a:t>
            </a:r>
            <a:r>
              <a:rPr lang="en-US" sz="1800" dirty="0" smtClean="0">
                <a:latin typeface="Times New Roman" panose="02020603050405020304" pitchFamily="18" charset="0"/>
                <a:cs typeface="Times New Roman" panose="02020603050405020304" pitchFamily="18" charset="0"/>
              </a:rPr>
              <a:t>language. This </a:t>
            </a:r>
            <a:r>
              <a:rPr lang="en-US" sz="1800" dirty="0">
                <a:latin typeface="Times New Roman" panose="02020603050405020304" pitchFamily="18" charset="0"/>
                <a:cs typeface="Times New Roman" panose="02020603050405020304" pitchFamily="18" charset="0"/>
              </a:rPr>
              <a:t>program is designed to combine educational purposes with sightseeing of the most famous tourist attractions, starting with the Pharaonic architecture then the Coptic and Islamic and finally the contemporary architecture. The program mixes between classical Arabic and Egyptian colloquial Arabic.</a:t>
            </a:r>
          </a:p>
          <a:p>
            <a:endParaRPr lang="en-US" dirty="0"/>
          </a:p>
        </p:txBody>
      </p:sp>
      <p:sp>
        <p:nvSpPr>
          <p:cNvPr id="6" name="Content Placeholder 5"/>
          <p:cNvSpPr>
            <a:spLocks noGrp="1"/>
          </p:cNvSpPr>
          <p:nvPr>
            <p:ph sz="half" idx="2"/>
          </p:nvPr>
        </p:nvSpPr>
        <p:spPr>
          <a:xfrm>
            <a:off x="7211832" y="1845735"/>
            <a:ext cx="3943847" cy="4023360"/>
          </a:xfrm>
        </p:spPr>
        <p:txBody>
          <a:bodyPr>
            <a:normAutofit fontScale="92500" lnSpcReduction="20000"/>
          </a:bodyPr>
          <a:lstStyle/>
          <a:p>
            <a:endParaRPr lang="en-US" dirty="0"/>
          </a:p>
        </p:txBody>
      </p:sp>
      <p:pic>
        <p:nvPicPr>
          <p:cNvPr id="13" name="Picture 12">
            <a:extLst>
              <a:ext uri="{FF2B5EF4-FFF2-40B4-BE49-F238E27FC236}">
                <a16:creationId xmlns="" xmlns:a16="http://schemas.microsoft.com/office/drawing/2014/main" id="{3D4AF255-44EC-4969-A53C-3A3ABCFE495C}"/>
              </a:ext>
            </a:extLst>
          </p:cNvPr>
          <p:cNvPicPr>
            <a:picLocks noChangeAspect="1"/>
          </p:cNvPicPr>
          <p:nvPr/>
        </p:nvPicPr>
        <p:blipFill rotWithShape="1">
          <a:blip r:embed="rId2"/>
          <a:srcRect l="33148"/>
          <a:stretch/>
        </p:blipFill>
        <p:spPr>
          <a:xfrm>
            <a:off x="7291324" y="2242268"/>
            <a:ext cx="3586038" cy="3026324"/>
          </a:xfrm>
          <a:prstGeom prst="rect">
            <a:avLst/>
          </a:prstGeom>
        </p:spPr>
      </p:pic>
    </p:spTree>
    <p:extLst>
      <p:ext uri="{BB962C8B-B14F-4D97-AF65-F5344CB8AC3E}">
        <p14:creationId xmlns:p14="http://schemas.microsoft.com/office/powerpoint/2010/main" val="340997780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
                                          </p:stCondLst>
                                        </p:cTn>
                                        <p:tgtEl>
                                          <p:spTgt spid="1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37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Structure: </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2159513"/>
              </p:ext>
            </p:extLst>
          </p:nvPr>
        </p:nvGraphicFramePr>
        <p:xfrm>
          <a:off x="1200311" y="4187024"/>
          <a:ext cx="5165090" cy="1920240"/>
        </p:xfrm>
        <a:graphic>
          <a:graphicData uri="http://schemas.openxmlformats.org/drawingml/2006/table">
            <a:tbl>
              <a:tblPr firstRow="1" firstCol="1" bandRow="1">
                <a:tableStyleId>{5C22544A-7EE6-4342-B048-85BDC9FD1C3A}</a:tableStyleId>
              </a:tblPr>
              <a:tblGrid>
                <a:gridCol w="1437005">
                  <a:extLst>
                    <a:ext uri="{9D8B030D-6E8A-4147-A177-3AD203B41FA5}">
                      <a16:colId xmlns="" xmlns:a16="http://schemas.microsoft.com/office/drawing/2014/main" val="20000"/>
                    </a:ext>
                  </a:extLst>
                </a:gridCol>
                <a:gridCol w="990600">
                  <a:extLst>
                    <a:ext uri="{9D8B030D-6E8A-4147-A177-3AD203B41FA5}">
                      <a16:colId xmlns="" xmlns:a16="http://schemas.microsoft.com/office/drawing/2014/main" val="20001"/>
                    </a:ext>
                  </a:extLst>
                </a:gridCol>
                <a:gridCol w="1259840">
                  <a:extLst>
                    <a:ext uri="{9D8B030D-6E8A-4147-A177-3AD203B41FA5}">
                      <a16:colId xmlns="" xmlns:a16="http://schemas.microsoft.com/office/drawing/2014/main" val="20002"/>
                    </a:ext>
                  </a:extLst>
                </a:gridCol>
                <a:gridCol w="1477645">
                  <a:extLst>
                    <a:ext uri="{9D8B030D-6E8A-4147-A177-3AD203B41FA5}">
                      <a16:colId xmlns="" xmlns:a16="http://schemas.microsoft.com/office/drawing/2014/main" val="20003"/>
                    </a:ext>
                  </a:extLst>
                </a:gridCol>
              </a:tblGrid>
              <a:tr h="0">
                <a:tc>
                  <a:txBody>
                    <a:bodyPr/>
                    <a:lstStyle/>
                    <a:p>
                      <a:pPr marL="0" marR="0" indent="0">
                        <a:lnSpc>
                          <a:spcPct val="150000"/>
                        </a:lnSpc>
                        <a:spcBef>
                          <a:spcPts val="0"/>
                        </a:spcBef>
                        <a:spcAft>
                          <a:spcPts val="1200"/>
                        </a:spcAft>
                      </a:pPr>
                      <a:r>
                        <a:rPr lang="en-US" sz="1400" dirty="0">
                          <a:effectLst/>
                          <a:latin typeface="Times New Roman" panose="02020603050405020304" pitchFamily="18" charset="0"/>
                          <a:cs typeface="Times New Roman" panose="02020603050405020304" pitchFamily="18" charset="0"/>
                        </a:rPr>
                        <a:t>Program Classification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150000"/>
                        </a:lnSpc>
                        <a:spcBef>
                          <a:spcPts val="0"/>
                        </a:spcBef>
                        <a:spcAft>
                          <a:spcPts val="1200"/>
                        </a:spcAft>
                      </a:pPr>
                      <a:r>
                        <a:rPr lang="en-US" sz="1400">
                          <a:effectLst/>
                          <a:latin typeface="Times New Roman" panose="02020603050405020304" pitchFamily="18" charset="0"/>
                          <a:cs typeface="Times New Roman" panose="02020603050405020304" pitchFamily="18" charset="0"/>
                        </a:rPr>
                        <a:t>Hours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Percentage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nSpc>
                          <a:spcPct val="150000"/>
                        </a:lnSpc>
                        <a:spcBef>
                          <a:spcPts val="0"/>
                        </a:spcBef>
                        <a:spcAft>
                          <a:spcPts val="1200"/>
                        </a:spcAft>
                      </a:pPr>
                      <a:r>
                        <a:rPr lang="en-US" sz="1400">
                          <a:effectLst/>
                          <a:latin typeface="Times New Roman" panose="02020603050405020304" pitchFamily="18" charset="0"/>
                          <a:cs typeface="Times New Roman" panose="02020603050405020304" pitchFamily="18" charset="0"/>
                        </a:rPr>
                        <a:t>Credit-hours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0">
                <a:tc>
                  <a:txBody>
                    <a:bodyPr/>
                    <a:lstStyle/>
                    <a:p>
                      <a:pPr marL="0" marR="0" indent="0">
                        <a:lnSpc>
                          <a:spcPct val="150000"/>
                        </a:lnSpc>
                        <a:spcBef>
                          <a:spcPts val="0"/>
                        </a:spcBef>
                        <a:spcAft>
                          <a:spcPts val="1200"/>
                        </a:spcAft>
                      </a:pPr>
                      <a:r>
                        <a:rPr lang="en-US" sz="1400">
                          <a:effectLst/>
                          <a:latin typeface="Times New Roman" panose="02020603050405020304" pitchFamily="18" charset="0"/>
                          <a:cs typeface="Times New Roman" panose="02020603050405020304" pitchFamily="18" charset="0"/>
                        </a:rPr>
                        <a:t>Courses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150000"/>
                        </a:lnSpc>
                        <a:spcBef>
                          <a:spcPts val="0"/>
                        </a:spcBef>
                        <a:spcAft>
                          <a:spcPts val="1200"/>
                        </a:spcAft>
                      </a:pPr>
                      <a:r>
                        <a:rPr lang="en-US" sz="1400">
                          <a:effectLst/>
                          <a:latin typeface="Times New Roman" panose="02020603050405020304" pitchFamily="18" charset="0"/>
                          <a:cs typeface="Times New Roman" panose="02020603050405020304" pitchFamily="18" charset="0"/>
                        </a:rPr>
                        <a:t>60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rtl="1">
                        <a:lnSpc>
                          <a:spcPct val="150000"/>
                        </a:lnSpc>
                        <a:spcBef>
                          <a:spcPts val="0"/>
                        </a:spcBef>
                        <a:spcAft>
                          <a:spcPts val="12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67%</a:t>
                      </a:r>
                    </a:p>
                  </a:txBody>
                  <a:tcPr marL="68580" marR="68580" marT="0" marB="0" anchor="ctr"/>
                </a:tc>
                <a:tc>
                  <a:txBody>
                    <a:bodyPr/>
                    <a:lstStyle/>
                    <a:p>
                      <a:pPr marL="0" marR="0" indent="0">
                        <a:lnSpc>
                          <a:spcPct val="150000"/>
                        </a:lnSpc>
                        <a:spcBef>
                          <a:spcPts val="0"/>
                        </a:spcBef>
                        <a:spcAft>
                          <a:spcPts val="1200"/>
                        </a:spcAft>
                      </a:pPr>
                      <a:r>
                        <a:rPr lang="en-US" sz="1400">
                          <a:effectLst/>
                          <a:latin typeface="Times New Roman" panose="02020603050405020304" pitchFamily="18" charset="0"/>
                          <a:cs typeface="Times New Roman" panose="02020603050405020304" pitchFamily="18" charset="0"/>
                        </a:rPr>
                        <a:t>60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0">
                <a:tc>
                  <a:txBody>
                    <a:bodyPr/>
                    <a:lstStyle/>
                    <a:p>
                      <a:pPr marL="0" marR="0" indent="0">
                        <a:lnSpc>
                          <a:spcPct val="150000"/>
                        </a:lnSpc>
                        <a:spcBef>
                          <a:spcPts val="0"/>
                        </a:spcBef>
                        <a:spcAft>
                          <a:spcPts val="1200"/>
                        </a:spcAft>
                      </a:pPr>
                      <a:r>
                        <a:rPr lang="en-US" sz="1400">
                          <a:effectLst/>
                          <a:latin typeface="Times New Roman" panose="02020603050405020304" pitchFamily="18" charset="0"/>
                          <a:cs typeface="Times New Roman" panose="02020603050405020304" pitchFamily="18" charset="0"/>
                        </a:rPr>
                        <a:t>Field trips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150000"/>
                        </a:lnSpc>
                        <a:spcBef>
                          <a:spcPts val="0"/>
                        </a:spcBef>
                        <a:spcAft>
                          <a:spcPts val="1200"/>
                        </a:spcAft>
                      </a:pPr>
                      <a:r>
                        <a:rPr lang="en-US" sz="1400">
                          <a:effectLst/>
                          <a:latin typeface="Times New Roman" panose="02020603050405020304" pitchFamily="18" charset="0"/>
                          <a:cs typeface="Times New Roman" panose="02020603050405020304" pitchFamily="18" charset="0"/>
                        </a:rPr>
                        <a:t>72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150000"/>
                        </a:lnSpc>
                        <a:spcBef>
                          <a:spcPts val="0"/>
                        </a:spcBef>
                        <a:spcAft>
                          <a:spcPts val="1200"/>
                        </a:spcAft>
                      </a:pPr>
                      <a:r>
                        <a:rPr lang="en-US" sz="1400" dirty="0">
                          <a:effectLst/>
                          <a:latin typeface="Times New Roman" panose="02020603050405020304" pitchFamily="18" charset="0"/>
                          <a:ea typeface="+mn-ea"/>
                          <a:cs typeface="Times New Roman" panose="02020603050405020304" pitchFamily="18" charset="0"/>
                        </a:rPr>
                        <a:t>26.5%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nSpc>
                          <a:spcPct val="150000"/>
                        </a:lnSpc>
                        <a:spcBef>
                          <a:spcPts val="0"/>
                        </a:spcBef>
                        <a:spcAft>
                          <a:spcPts val="1200"/>
                        </a:spcAft>
                      </a:pPr>
                      <a:r>
                        <a:rPr lang="en-US" sz="1400">
                          <a:effectLst/>
                          <a:latin typeface="Times New Roman" panose="02020603050405020304" pitchFamily="18" charset="0"/>
                          <a:cs typeface="Times New Roman" panose="02020603050405020304" pitchFamily="18" charset="0"/>
                        </a:rPr>
                        <a:t>24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0">
                <a:tc>
                  <a:txBody>
                    <a:bodyPr/>
                    <a:lstStyle/>
                    <a:p>
                      <a:pPr marL="0" marR="0" indent="0">
                        <a:lnSpc>
                          <a:spcPct val="150000"/>
                        </a:lnSpc>
                        <a:spcBef>
                          <a:spcPts val="0"/>
                        </a:spcBef>
                        <a:spcAft>
                          <a:spcPts val="1200"/>
                        </a:spcAft>
                      </a:pPr>
                      <a:r>
                        <a:rPr lang="en-US" sz="1400">
                          <a:effectLst/>
                          <a:latin typeface="Times New Roman" panose="02020603050405020304" pitchFamily="18" charset="0"/>
                          <a:cs typeface="Times New Roman" panose="02020603050405020304" pitchFamily="18" charset="0"/>
                        </a:rPr>
                        <a:t>Research project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150000"/>
                        </a:lnSpc>
                        <a:spcBef>
                          <a:spcPts val="0"/>
                        </a:spcBef>
                        <a:spcAft>
                          <a:spcPts val="1200"/>
                        </a:spcAft>
                      </a:pPr>
                      <a:r>
                        <a:rPr lang="en-US" sz="1400">
                          <a:effectLst/>
                          <a:latin typeface="Times New Roman" panose="02020603050405020304" pitchFamily="18" charset="0"/>
                          <a:cs typeface="Times New Roman" panose="02020603050405020304" pitchFamily="18" charset="0"/>
                        </a:rPr>
                        <a:t>12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150000"/>
                        </a:lnSpc>
                        <a:spcBef>
                          <a:spcPts val="0"/>
                        </a:spcBef>
                        <a:spcAft>
                          <a:spcPts val="1200"/>
                        </a:spcAft>
                      </a:pPr>
                      <a:r>
                        <a:rPr lang="en-US" sz="1400" dirty="0">
                          <a:effectLst/>
                          <a:latin typeface="Times New Roman" panose="02020603050405020304" pitchFamily="18" charset="0"/>
                          <a:ea typeface="+mn-ea"/>
                          <a:cs typeface="Times New Roman" panose="02020603050405020304" pitchFamily="18" charset="0"/>
                        </a:rPr>
                        <a:t>6.5%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rtl="0">
                        <a:lnSpc>
                          <a:spcPct val="150000"/>
                        </a:lnSpc>
                        <a:spcBef>
                          <a:spcPts val="0"/>
                        </a:spcBef>
                        <a:spcAft>
                          <a:spcPts val="1200"/>
                        </a:spcAft>
                      </a:pPr>
                      <a:r>
                        <a:rPr lang="en-US" sz="1400">
                          <a:effectLst/>
                          <a:latin typeface="Times New Roman" panose="02020603050405020304" pitchFamily="18" charset="0"/>
                          <a:cs typeface="Times New Roman" panose="02020603050405020304" pitchFamily="18" charset="0"/>
                        </a:rPr>
                        <a:t>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0">
                <a:tc gridSpan="3">
                  <a:txBody>
                    <a:bodyPr/>
                    <a:lstStyle/>
                    <a:p>
                      <a:pPr marL="0" marR="0" indent="0">
                        <a:lnSpc>
                          <a:spcPct val="150000"/>
                        </a:lnSpc>
                        <a:spcBef>
                          <a:spcPts val="0"/>
                        </a:spcBef>
                        <a:spcAft>
                          <a:spcPts val="120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indent="0">
                        <a:lnSpc>
                          <a:spcPct val="150000"/>
                        </a:lnSpc>
                        <a:spcBef>
                          <a:spcPts val="0"/>
                        </a:spcBef>
                        <a:spcAft>
                          <a:spcPts val="1200"/>
                        </a:spcAft>
                      </a:pPr>
                      <a:r>
                        <a:rPr lang="en-US" sz="1400" dirty="0">
                          <a:effectLst/>
                          <a:latin typeface="Times New Roman" panose="02020603050405020304" pitchFamily="18" charset="0"/>
                          <a:cs typeface="Times New Roman" panose="02020603050405020304" pitchFamily="18" charset="0"/>
                        </a:rPr>
                        <a:t>90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bl>
          </a:graphicData>
        </a:graphic>
      </p:graphicFrame>
      <p:sp>
        <p:nvSpPr>
          <p:cNvPr id="10" name="Rectangle 9"/>
          <p:cNvSpPr/>
          <p:nvPr/>
        </p:nvSpPr>
        <p:spPr>
          <a:xfrm>
            <a:off x="1097280" y="2085029"/>
            <a:ext cx="6096000" cy="1754326"/>
          </a:xfrm>
          <a:prstGeom prst="rect">
            <a:avLst/>
          </a:prstGeom>
        </p:spPr>
        <p:txBody>
          <a:bodyPr>
            <a:spAutoFit/>
          </a:bodyPr>
          <a:lstStyle/>
          <a:p>
            <a:pPr algn="just"/>
            <a:r>
              <a:rPr lang="en-US" dirty="0"/>
              <a:t>This program is composed of two credit units which equates about 90 hours divided on 12 days. </a:t>
            </a:r>
          </a:p>
          <a:p>
            <a:pPr algn="just"/>
            <a:r>
              <a:rPr lang="en-US" dirty="0"/>
              <a:t>3 hours outside-of-class (educational tourism) equals 1 credit-hour while 2 hours of research project equals 1 credit-hour. </a:t>
            </a:r>
          </a:p>
          <a:p>
            <a:pPr algn="just"/>
            <a:endParaRPr lang="en-US" dirty="0"/>
          </a:p>
          <a:p>
            <a:pPr algn="just"/>
            <a:r>
              <a:rPr lang="en-US" b="1" u="sng" dirty="0"/>
              <a:t>Summary Table of Program-Related Work:</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2994" y="2331076"/>
            <a:ext cx="4686545" cy="3825024"/>
          </a:xfrm>
          <a:prstGeom prst="rect">
            <a:avLst/>
          </a:prstGeom>
        </p:spPr>
      </p:pic>
    </p:spTree>
    <p:extLst>
      <p:ext uri="{BB962C8B-B14F-4D97-AF65-F5344CB8AC3E}">
        <p14:creationId xmlns:p14="http://schemas.microsoft.com/office/powerpoint/2010/main" val="2432398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78304"/>
            <a:ext cx="10058400" cy="1228477"/>
          </a:xfrm>
        </p:spPr>
        <p:txBody>
          <a:bodyPr>
            <a:normAutofit fontScale="90000"/>
          </a:bodyPr>
          <a:lstStyle/>
          <a:p>
            <a:r>
              <a:rPr lang="en-US" dirty="0"/>
              <a:t>Proposed Topics for the Lectures: </a:t>
            </a:r>
            <a:br>
              <a:rPr lang="en-US" dirty="0"/>
            </a:br>
            <a:endParaRPr lang="en-US" dirty="0"/>
          </a:p>
        </p:txBody>
      </p:sp>
      <p:sp>
        <p:nvSpPr>
          <p:cNvPr id="3" name="Content Placeholder 2"/>
          <p:cNvSpPr>
            <a:spLocks noGrp="1"/>
          </p:cNvSpPr>
          <p:nvPr>
            <p:ph idx="1"/>
          </p:nvPr>
        </p:nvSpPr>
        <p:spPr>
          <a:xfrm>
            <a:off x="1097281" y="1391476"/>
            <a:ext cx="6655802" cy="4918385"/>
          </a:xfrm>
        </p:spPr>
        <p:txBody>
          <a:bodyPr>
            <a:normAutofit fontScale="77500" lnSpcReduction="20000"/>
          </a:bodyPr>
          <a:lstStyle/>
          <a:p>
            <a:r>
              <a:rPr lang="en-US" dirty="0"/>
              <a:t>1. Introductory lecture on the program (its aims and activities)</a:t>
            </a:r>
          </a:p>
          <a:p>
            <a:r>
              <a:rPr lang="en-US" dirty="0"/>
              <a:t>2. The Egyptian customs and traditions. </a:t>
            </a:r>
          </a:p>
          <a:p>
            <a:r>
              <a:rPr lang="en-US" dirty="0"/>
              <a:t>3. Coptic arts and the influence of Coptic words on colloquial Egyptian Arabic.</a:t>
            </a:r>
          </a:p>
          <a:p>
            <a:r>
              <a:rPr lang="en-US" dirty="0"/>
              <a:t>4. The Egyptian traditional attire and folk arts.</a:t>
            </a:r>
          </a:p>
          <a:p>
            <a:r>
              <a:rPr lang="en-US" dirty="0"/>
              <a:t>5. Arabic calligraphy art and its similarities with hieroglyphic writing.</a:t>
            </a:r>
          </a:p>
          <a:p>
            <a:r>
              <a:rPr lang="en-US" dirty="0"/>
              <a:t>6. Colloquial Arabic of Egypt (Egyptian Arabic).</a:t>
            </a:r>
          </a:p>
          <a:p>
            <a:r>
              <a:rPr lang="en-US" dirty="0"/>
              <a:t>7. Food culture: the Egyptian culinary.</a:t>
            </a:r>
          </a:p>
          <a:p>
            <a:r>
              <a:rPr lang="en-US" dirty="0"/>
              <a:t>8. Contemporary classical Arabic.</a:t>
            </a:r>
          </a:p>
          <a:p>
            <a:r>
              <a:rPr lang="en-US" dirty="0"/>
              <a:t>9. Arabicized terms and words: classical and colloquial Arabic.</a:t>
            </a:r>
          </a:p>
          <a:p>
            <a:r>
              <a:rPr lang="en-US" dirty="0"/>
              <a:t>10. The Egyptian contemporary facilities (New Suez Canal, new administrative capital ...).</a:t>
            </a:r>
          </a:p>
          <a:p>
            <a:r>
              <a:rPr lang="en-US" dirty="0"/>
              <a:t>11. Alexandria and its history.</a:t>
            </a:r>
          </a:p>
          <a:p>
            <a:r>
              <a:rPr lang="en-US" dirty="0"/>
              <a:t>12. Egypt’s contemporary cultural movement</a:t>
            </a:r>
            <a:r>
              <a:rPr lang="en-US" dirty="0" smtClean="0"/>
              <a:t>.</a:t>
            </a:r>
          </a:p>
          <a:p>
            <a:r>
              <a:rPr lang="en-US" dirty="0" smtClean="0"/>
              <a:t>13.Any topic that may be in the interest of the students</a:t>
            </a:r>
            <a:endParaRPr lang="en-US" dirty="0" smtClean="0"/>
          </a:p>
          <a:p>
            <a:endParaRPr lang="en-US" dirty="0"/>
          </a:p>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34174" y="2137894"/>
            <a:ext cx="5884554" cy="4018208"/>
          </a:xfrm>
          <a:prstGeom prst="rect">
            <a:avLst/>
          </a:prstGeom>
        </p:spPr>
      </p:pic>
    </p:spTree>
    <p:extLst>
      <p:ext uri="{BB962C8B-B14F-4D97-AF65-F5344CB8AC3E}">
        <p14:creationId xmlns:p14="http://schemas.microsoft.com/office/powerpoint/2010/main" val="2955689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Field Trips </a:t>
            </a:r>
            <a:r>
              <a:rPr lang="en-US" dirty="0" smtClean="0"/>
              <a:t>(Educational Tourism</a:t>
            </a:r>
            <a:r>
              <a:rPr lang="en-US" dirty="0"/>
              <a:t>): </a:t>
            </a:r>
          </a:p>
        </p:txBody>
      </p:sp>
      <p:sp>
        <p:nvSpPr>
          <p:cNvPr id="3" name="Content Placeholder 2"/>
          <p:cNvSpPr>
            <a:spLocks noGrp="1"/>
          </p:cNvSpPr>
          <p:nvPr>
            <p:ph idx="1"/>
          </p:nvPr>
        </p:nvSpPr>
        <p:spPr>
          <a:xfrm>
            <a:off x="1097280" y="1918951"/>
            <a:ext cx="6178163" cy="4402335"/>
          </a:xfrm>
        </p:spPr>
        <p:txBody>
          <a:bodyPr>
            <a:normAutofit fontScale="85000" lnSpcReduction="20000"/>
          </a:bodyPr>
          <a:lstStyle/>
          <a:p>
            <a:pPr algn="just"/>
            <a:r>
              <a:rPr lang="en-US" dirty="0"/>
              <a:t>1. Campus tour, University club and Nile Cruise</a:t>
            </a:r>
          </a:p>
          <a:p>
            <a:pPr algn="just"/>
            <a:r>
              <a:rPr lang="en-US" dirty="0"/>
              <a:t>2. The Pyramids of Giza and The Great Sphinx.</a:t>
            </a:r>
          </a:p>
          <a:p>
            <a:pPr algn="just"/>
            <a:r>
              <a:rPr lang="en-US" dirty="0"/>
              <a:t>3. Religious Complex and the Coptic Museum.</a:t>
            </a:r>
          </a:p>
          <a:p>
            <a:pPr algn="just"/>
            <a:r>
              <a:rPr lang="en-US" dirty="0"/>
              <a:t>4. Al </a:t>
            </a:r>
            <a:r>
              <a:rPr lang="en-US" dirty="0" err="1"/>
              <a:t>Moez</a:t>
            </a:r>
            <a:r>
              <a:rPr lang="en-US" dirty="0"/>
              <a:t> Street and khan el-</a:t>
            </a:r>
            <a:r>
              <a:rPr lang="en-US" dirty="0" err="1"/>
              <a:t>khalili</a:t>
            </a:r>
            <a:r>
              <a:rPr lang="en-US" dirty="0"/>
              <a:t> bazaar.</a:t>
            </a:r>
          </a:p>
          <a:p>
            <a:pPr algn="just"/>
            <a:r>
              <a:rPr lang="en-US" dirty="0"/>
              <a:t>5. Museum of Islamic Art.</a:t>
            </a:r>
          </a:p>
          <a:p>
            <a:pPr algn="just"/>
            <a:r>
              <a:rPr lang="en-US" dirty="0"/>
              <a:t>6. The National Museum of Egyptian Civilization and Cairo Tower.</a:t>
            </a:r>
          </a:p>
          <a:p>
            <a:pPr algn="just"/>
            <a:r>
              <a:rPr lang="en-US" dirty="0"/>
              <a:t>7. Al-</a:t>
            </a:r>
            <a:r>
              <a:rPr lang="en-US" dirty="0" err="1"/>
              <a:t>Azhar</a:t>
            </a:r>
            <a:r>
              <a:rPr lang="en-US" dirty="0"/>
              <a:t> Mosque, Al-Hussain Mosque, El </a:t>
            </a:r>
            <a:r>
              <a:rPr lang="en-US" dirty="0" err="1"/>
              <a:t>Ghoryaa</a:t>
            </a:r>
            <a:r>
              <a:rPr lang="en-US" dirty="0"/>
              <a:t> and one of the oldest cafes located in Old Egypt.</a:t>
            </a:r>
          </a:p>
          <a:p>
            <a:pPr algn="just"/>
            <a:r>
              <a:rPr lang="en-US" dirty="0"/>
              <a:t>8. Al-</a:t>
            </a:r>
            <a:r>
              <a:rPr lang="en-US" dirty="0" err="1"/>
              <a:t>Azhar</a:t>
            </a:r>
            <a:r>
              <a:rPr lang="en-US" dirty="0"/>
              <a:t> Park, Salah Al-Din Citadel and Sultan Hassan Mosque.</a:t>
            </a:r>
          </a:p>
          <a:p>
            <a:pPr algn="just"/>
            <a:r>
              <a:rPr lang="en-US" dirty="0"/>
              <a:t>9. The Egyptian Museum and </a:t>
            </a:r>
            <a:r>
              <a:rPr lang="en-US" dirty="0" err="1"/>
              <a:t>Abdeen</a:t>
            </a:r>
            <a:r>
              <a:rPr lang="en-US" dirty="0"/>
              <a:t> Palace.</a:t>
            </a:r>
          </a:p>
          <a:p>
            <a:pPr algn="just"/>
            <a:r>
              <a:rPr lang="en-US" dirty="0"/>
              <a:t>10. The Aquarium Grotto Garden and the Pharaonic Village. </a:t>
            </a:r>
          </a:p>
          <a:p>
            <a:pPr algn="just"/>
            <a:r>
              <a:rPr lang="en-US" dirty="0"/>
              <a:t>11. The National Center for Translation, the Supreme Council of Culture and Cairo Opera House.</a:t>
            </a:r>
          </a:p>
          <a:p>
            <a:endParaRPr lang="en-US" dirty="0"/>
          </a:p>
        </p:txBody>
      </p:sp>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7121" t="4814" r="25316" b="11120"/>
          <a:stretch/>
        </p:blipFill>
        <p:spPr>
          <a:xfrm>
            <a:off x="7217124" y="1325204"/>
            <a:ext cx="4784035" cy="49563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952" y="988648"/>
            <a:ext cx="2691516" cy="1676009"/>
          </a:xfrm>
          <a:prstGeom prst="rect">
            <a:avLst/>
          </a:prstGeom>
        </p:spPr>
      </p:pic>
    </p:spTree>
    <p:extLst>
      <p:ext uri="{BB962C8B-B14F-4D97-AF65-F5344CB8AC3E}">
        <p14:creationId xmlns:p14="http://schemas.microsoft.com/office/powerpoint/2010/main" val="2311132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4CC23BC-B39B-40F4-9F32-34FB0316ED16}"/>
              </a:ext>
            </a:extLst>
          </p:cNvPr>
          <p:cNvPicPr>
            <a:picLocks noChangeAspect="1"/>
          </p:cNvPicPr>
          <p:nvPr/>
        </p:nvPicPr>
        <p:blipFill>
          <a:blip r:embed="rId2"/>
          <a:stretch>
            <a:fillRect/>
          </a:stretch>
        </p:blipFill>
        <p:spPr>
          <a:xfrm>
            <a:off x="0" y="-1"/>
            <a:ext cx="12221074" cy="6858001"/>
          </a:xfrm>
          <a:prstGeom prst="rect">
            <a:avLst/>
          </a:prstGeom>
        </p:spPr>
      </p:pic>
      <p:sp>
        <p:nvSpPr>
          <p:cNvPr id="3" name="Right Triangle 2">
            <a:extLst>
              <a:ext uri="{FF2B5EF4-FFF2-40B4-BE49-F238E27FC236}">
                <a16:creationId xmlns="" xmlns:a16="http://schemas.microsoft.com/office/drawing/2014/main" id="{A3CFB5D2-680E-4221-BC7D-9A10A4503617}"/>
              </a:ext>
            </a:extLst>
          </p:cNvPr>
          <p:cNvSpPr/>
          <p:nvPr/>
        </p:nvSpPr>
        <p:spPr>
          <a:xfrm flipV="1">
            <a:off x="0" y="0"/>
            <a:ext cx="8811491" cy="4932219"/>
          </a:xfrm>
          <a:prstGeom prst="rtTriangle">
            <a:avLst/>
          </a:prstGeom>
          <a:solidFill>
            <a:schemeClr val="tx1">
              <a:lumMod val="95000"/>
              <a:alpha val="54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 name="Right Triangle 1">
            <a:extLst>
              <a:ext uri="{FF2B5EF4-FFF2-40B4-BE49-F238E27FC236}">
                <a16:creationId xmlns="" xmlns:a16="http://schemas.microsoft.com/office/drawing/2014/main" id="{15E78883-80D3-425D-8BA4-B7AADEA17989}"/>
              </a:ext>
            </a:extLst>
          </p:cNvPr>
          <p:cNvSpPr/>
          <p:nvPr/>
        </p:nvSpPr>
        <p:spPr>
          <a:xfrm flipV="1">
            <a:off x="0" y="0"/>
            <a:ext cx="5306291" cy="1773382"/>
          </a:xfrm>
          <a:prstGeom prst="rtTriangl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7" name="Right Triangle 6">
            <a:extLst>
              <a:ext uri="{FF2B5EF4-FFF2-40B4-BE49-F238E27FC236}">
                <a16:creationId xmlns="" xmlns:a16="http://schemas.microsoft.com/office/drawing/2014/main" id="{E7EE9C9A-30E8-489D-98AC-0617AE18AFB0}"/>
              </a:ext>
            </a:extLst>
          </p:cNvPr>
          <p:cNvSpPr/>
          <p:nvPr/>
        </p:nvSpPr>
        <p:spPr>
          <a:xfrm flipH="1">
            <a:off x="3657600" y="5113607"/>
            <a:ext cx="8563474" cy="1744394"/>
          </a:xfrm>
          <a:prstGeom prst="rtTriangle">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6" name="TextBox 25">
            <a:extLst>
              <a:ext uri="{FF2B5EF4-FFF2-40B4-BE49-F238E27FC236}">
                <a16:creationId xmlns="" xmlns:a16="http://schemas.microsoft.com/office/drawing/2014/main" id="{218AD61C-A43D-4669-A406-EF49AFC0DD19}"/>
              </a:ext>
            </a:extLst>
          </p:cNvPr>
          <p:cNvSpPr txBox="1"/>
          <p:nvPr/>
        </p:nvSpPr>
        <p:spPr>
          <a:xfrm>
            <a:off x="442113" y="21102"/>
            <a:ext cx="2691928" cy="830997"/>
          </a:xfrm>
          <a:prstGeom prst="rect">
            <a:avLst/>
          </a:prstGeom>
          <a:noFill/>
          <a:effectLst>
            <a:outerShdw blurRad="50800" dist="63500" dir="2700000" algn="tl" rotWithShape="0">
              <a:prstClr val="black">
                <a:alpha val="40000"/>
              </a:prstClr>
            </a:outerShdw>
          </a:effectLst>
        </p:spPr>
        <p:txBody>
          <a:bodyPr wrap="square" rtlCol="1">
            <a:spAutoFit/>
          </a:bodyPr>
          <a:lstStyle/>
          <a:p>
            <a:r>
              <a:rPr lang="en-US" sz="4800" dirty="0"/>
              <a:t>Topics</a:t>
            </a:r>
            <a:endParaRPr lang="ar-EG" sz="4800" dirty="0"/>
          </a:p>
        </p:txBody>
      </p:sp>
      <p:sp>
        <p:nvSpPr>
          <p:cNvPr id="27" name="TextBox 26">
            <a:extLst>
              <a:ext uri="{FF2B5EF4-FFF2-40B4-BE49-F238E27FC236}">
                <a16:creationId xmlns="" xmlns:a16="http://schemas.microsoft.com/office/drawing/2014/main" id="{F8673E52-5607-402F-84BE-D1B7CE59A5B0}"/>
              </a:ext>
            </a:extLst>
          </p:cNvPr>
          <p:cNvSpPr txBox="1"/>
          <p:nvPr/>
        </p:nvSpPr>
        <p:spPr>
          <a:xfrm>
            <a:off x="9311649" y="5942342"/>
            <a:ext cx="2782113" cy="769441"/>
          </a:xfrm>
          <a:prstGeom prst="rect">
            <a:avLst/>
          </a:prstGeom>
          <a:noFill/>
          <a:effectLst>
            <a:outerShdw blurRad="50800" dist="63500" dir="13500000" algn="br" rotWithShape="0">
              <a:prstClr val="black">
                <a:alpha val="40000"/>
              </a:prstClr>
            </a:outerShdw>
          </a:effectLst>
        </p:spPr>
        <p:txBody>
          <a:bodyPr wrap="square" rtlCol="1">
            <a:spAutoFit/>
          </a:bodyPr>
          <a:lstStyle/>
          <a:p>
            <a:r>
              <a:rPr lang="en-US" sz="4400" dirty="0"/>
              <a:t>Field Trips</a:t>
            </a:r>
            <a:endParaRPr lang="ar-EG" sz="4400" dirty="0"/>
          </a:p>
        </p:txBody>
      </p:sp>
      <mc:AlternateContent xmlns:mc="http://schemas.openxmlformats.org/markup-compatibility/2006">
        <mc:Choice xmlns="" xmlns:pslz="http://schemas.microsoft.com/office/powerpoint/2016/slidezoom" Requires="pslz">
          <p:graphicFrame>
            <p:nvGraphicFramePr>
              <p:cNvPr id="5" name="Slide Zoom 4">
                <a:extLst>
                  <a:ext uri="{FF2B5EF4-FFF2-40B4-BE49-F238E27FC236}">
                    <a16:creationId xmlns:a16="http://schemas.microsoft.com/office/drawing/2014/main" id="{B6D98C54-1147-4CF5-BD48-86DB1670A056}"/>
                  </a:ext>
                </a:extLst>
              </p:cNvPr>
              <p:cNvGraphicFramePr>
                <a:graphicFrameLocks noChangeAspect="1"/>
              </p:cNvGraphicFramePr>
              <p:nvPr>
                <p:extLst>
                  <p:ext uri="{D42A27DB-BD31-4B8C-83A1-F6EECF244321}">
                    <p14:modId xmlns:p14="http://schemas.microsoft.com/office/powerpoint/2010/main" val="2506343084"/>
                  </p:ext>
                </p:extLst>
              </p:nvPr>
            </p:nvGraphicFramePr>
            <p:xfrm>
              <a:off x="291055" y="3794310"/>
              <a:ext cx="2119119" cy="2100799"/>
            </p:xfrm>
            <a:graphic>
              <a:graphicData uri="http://schemas.microsoft.com/office/powerpoint/2016/slidezoom">
                <pslz:sldZm>
                  <pslz:sldZmObj sldId="261" cId="2528863410">
                    <pslz:zmPr id="{2625C008-F9AA-4600-B6F5-75371CB9323A}" imageType="cover" transitionDur="1000" showBg="0">
                      <p166:blipFill xmlns:p166="http://schemas.microsoft.com/office/powerpoint/2016/6/main">
                        <a:blip r:embed="rId3"/>
                        <a:stretch>
                          <a:fillRect/>
                        </a:stretch>
                      </p166:blipFill>
                      <p166:spPr xmlns:p166="http://schemas.microsoft.com/office/powerpoint/2016/6/main">
                        <a:xfrm>
                          <a:off x="0" y="0"/>
                          <a:ext cx="2119119" cy="2100799"/>
                        </a:xfrm>
                        <a:prstGeom prst="rect">
                          <a:avLst/>
                        </a:prstGeom>
                      </p166:spPr>
                    </pslz:zmPr>
                  </pslz:sldZmObj>
                </pslz:sldZm>
              </a:graphicData>
            </a:graphic>
          </p:graphicFrame>
        </mc:Choice>
        <mc:Fallback>
          <p:pic>
            <p:nvPicPr>
              <p:cNvPr id="5" name="Slide Zoom 4">
                <a:hlinkClick r:id="rId4" action="ppaction://hlinksldjump"/>
                <a:extLst>
                  <a:ext uri="{FF2B5EF4-FFF2-40B4-BE49-F238E27FC236}">
                    <a16:creationId xmlns="" xmlns:a16="http://schemas.microsoft.com/office/drawing/2014/main" id="{B6D98C54-1147-4CF5-BD48-86DB1670A056}"/>
                  </a:ext>
                </a:extLst>
              </p:cNvPr>
              <p:cNvPicPr>
                <a:picLocks noGrp="1" noRot="1" noChangeAspect="1" noMove="1" noResize="1" noEditPoints="1" noAdjustHandles="1" noChangeArrowheads="1" noChangeShapeType="1"/>
              </p:cNvPicPr>
              <p:nvPr/>
            </p:nvPicPr>
            <p:blipFill>
              <a:blip r:embed="rId5"/>
              <a:stretch>
                <a:fillRect/>
              </a:stretch>
            </p:blipFill>
            <p:spPr>
              <a:xfrm>
                <a:off x="291055" y="3794310"/>
                <a:ext cx="2119119" cy="2100799"/>
              </a:xfrm>
              <a:prstGeom prst="rect">
                <a:avLst/>
              </a:prstGeom>
            </p:spPr>
          </p:pic>
        </mc:Fallback>
      </mc:AlternateContent>
      <mc:AlternateContent xmlns:mc="http://schemas.openxmlformats.org/markup-compatibility/2006">
        <mc:Choice xmlns="" xmlns:pslz="http://schemas.microsoft.com/office/powerpoint/2016/slidezoom" Requires="pslz">
          <p:graphicFrame>
            <p:nvGraphicFramePr>
              <p:cNvPr id="21" name="Slide Zoom 20">
                <a:extLst>
                  <a:ext uri="{FF2B5EF4-FFF2-40B4-BE49-F238E27FC236}">
                    <a16:creationId xmlns:a16="http://schemas.microsoft.com/office/drawing/2014/main" id="{201A5C28-B80C-4D67-9AC1-DADC861D7F09}"/>
                  </a:ext>
                </a:extLst>
              </p:cNvPr>
              <p:cNvGraphicFramePr>
                <a:graphicFrameLocks noChangeAspect="1"/>
              </p:cNvGraphicFramePr>
              <p:nvPr>
                <p:extLst>
                  <p:ext uri="{D42A27DB-BD31-4B8C-83A1-F6EECF244321}">
                    <p14:modId xmlns:p14="http://schemas.microsoft.com/office/powerpoint/2010/main" val="3191303296"/>
                  </p:ext>
                </p:extLst>
              </p:nvPr>
            </p:nvGraphicFramePr>
            <p:xfrm rot="5400000">
              <a:off x="4039044" y="3664973"/>
              <a:ext cx="2604803" cy="2604803"/>
            </p:xfrm>
            <a:graphic>
              <a:graphicData uri="http://schemas.microsoft.com/office/powerpoint/2016/slidezoom">
                <pslz:sldZm>
                  <pslz:sldZmObj sldId="262" cId="3198309863">
                    <pslz:zmPr id="{7E64060A-E80B-407C-B92F-FF90987029B9}" imageType="cover" transitionDur="1000" showBg="0">
                      <p166:blipFill xmlns:p166="http://schemas.microsoft.com/office/powerpoint/2016/6/main">
                        <a:blip r:embed="rId6"/>
                        <a:stretch>
                          <a:fillRect/>
                        </a:stretch>
                      </p166:blipFill>
                      <p166:spPr xmlns:p166="http://schemas.microsoft.com/office/powerpoint/2016/6/main">
                        <a:xfrm rot="5400000">
                          <a:off x="0" y="0"/>
                          <a:ext cx="2604803" cy="2604803"/>
                        </a:xfrm>
                        <a:prstGeom prst="rect">
                          <a:avLst/>
                        </a:prstGeom>
                      </p166:spPr>
                    </pslz:zmPr>
                  </pslz:sldZmObj>
                </pslz:sldZm>
              </a:graphicData>
            </a:graphic>
          </p:graphicFrame>
        </mc:Choice>
        <mc:Fallback>
          <p:pic>
            <p:nvPicPr>
              <p:cNvPr id="21" name="Slide Zoom 20">
                <a:hlinkClick r:id="rId7" action="ppaction://hlinksldjump"/>
                <a:extLst>
                  <a:ext uri="{FF2B5EF4-FFF2-40B4-BE49-F238E27FC236}">
                    <a16:creationId xmlns="" xmlns:a16="http://schemas.microsoft.com/office/drawing/2014/main" id="{201A5C28-B80C-4D67-9AC1-DADC861D7F09}"/>
                  </a:ext>
                </a:extLst>
              </p:cNvPr>
              <p:cNvPicPr>
                <a:picLocks noGrp="1" noRot="1" noChangeAspect="1" noMove="1" noResize="1" noEditPoints="1" noAdjustHandles="1" noChangeArrowheads="1" noChangeShapeType="1"/>
              </p:cNvPicPr>
              <p:nvPr/>
            </p:nvPicPr>
            <p:blipFill>
              <a:blip r:embed="rId8"/>
              <a:stretch>
                <a:fillRect/>
              </a:stretch>
            </p:blipFill>
            <p:spPr>
              <a:xfrm rot="5400000">
                <a:off x="4039044" y="3664973"/>
                <a:ext cx="2604803" cy="2604803"/>
              </a:xfrm>
              <a:prstGeom prst="rect">
                <a:avLst/>
              </a:prstGeom>
            </p:spPr>
          </p:pic>
        </mc:Fallback>
      </mc:AlternateContent>
      <mc:AlternateContent xmlns:mc="http://schemas.openxmlformats.org/markup-compatibility/2006">
        <mc:Choice xmlns="" xmlns:pslz="http://schemas.microsoft.com/office/powerpoint/2016/slidezoom" Requires="pslz">
          <p:graphicFrame>
            <p:nvGraphicFramePr>
              <p:cNvPr id="33" name="Slide Zoom 32">
                <a:extLst>
                  <a:ext uri="{FF2B5EF4-FFF2-40B4-BE49-F238E27FC236}">
                    <a16:creationId xmlns:a16="http://schemas.microsoft.com/office/drawing/2014/main" id="{E34CA071-925A-4297-B0C5-2C4EE6056976}"/>
                  </a:ext>
                </a:extLst>
              </p:cNvPr>
              <p:cNvGraphicFramePr>
                <a:graphicFrameLocks noChangeAspect="1"/>
              </p:cNvGraphicFramePr>
              <p:nvPr>
                <p:extLst>
                  <p:ext uri="{D42A27DB-BD31-4B8C-83A1-F6EECF244321}">
                    <p14:modId xmlns:p14="http://schemas.microsoft.com/office/powerpoint/2010/main" val="1181932050"/>
                  </p:ext>
                </p:extLst>
              </p:nvPr>
            </p:nvGraphicFramePr>
            <p:xfrm rot="10800000">
              <a:off x="7552579" y="1920579"/>
              <a:ext cx="1824767" cy="1655617"/>
            </p:xfrm>
            <a:graphic>
              <a:graphicData uri="http://schemas.microsoft.com/office/powerpoint/2016/slidezoom">
                <pslz:sldZm>
                  <pslz:sldZmObj sldId="263" cId="3842910881">
                    <pslz:zmPr id="{CAA2F254-2250-4821-9525-70BFF6C5E889}" imageType="cover" transitionDur="1000" showBg="0">
                      <p166:blipFill xmlns:p166="http://schemas.microsoft.com/office/powerpoint/2016/6/main">
                        <a:blip r:embed="rId9"/>
                        <a:stretch>
                          <a:fillRect/>
                        </a:stretch>
                      </p166:blipFill>
                      <p166:spPr xmlns:p166="http://schemas.microsoft.com/office/powerpoint/2016/6/main">
                        <a:xfrm rot="10800000">
                          <a:off x="0" y="0"/>
                          <a:ext cx="1824767" cy="1655617"/>
                        </a:xfrm>
                        <a:prstGeom prst="rect">
                          <a:avLst/>
                        </a:prstGeom>
                      </p166:spPr>
                    </pslz:zmPr>
                  </pslz:sldZmObj>
                </pslz:sldZm>
              </a:graphicData>
            </a:graphic>
          </p:graphicFrame>
        </mc:Choice>
        <mc:Fallback>
          <p:pic>
            <p:nvPicPr>
              <p:cNvPr id="33" name="Slide Zoom 32">
                <a:hlinkClick r:id="rId10" action="ppaction://hlinksldjump"/>
                <a:extLst>
                  <a:ext uri="{FF2B5EF4-FFF2-40B4-BE49-F238E27FC236}">
                    <a16:creationId xmlns="" xmlns:a16="http://schemas.microsoft.com/office/drawing/2014/main" id="{E34CA071-925A-4297-B0C5-2C4EE6056976}"/>
                  </a:ext>
                </a:extLst>
              </p:cNvPr>
              <p:cNvPicPr>
                <a:picLocks noGrp="1" noRot="1" noChangeAspect="1" noMove="1" noResize="1" noEditPoints="1" noAdjustHandles="1" noChangeArrowheads="1" noChangeShapeType="1"/>
              </p:cNvPicPr>
              <p:nvPr/>
            </p:nvPicPr>
            <p:blipFill>
              <a:blip r:embed="rId11"/>
              <a:stretch>
                <a:fillRect/>
              </a:stretch>
            </p:blipFill>
            <p:spPr>
              <a:xfrm rot="10800000">
                <a:off x="7552579" y="1920579"/>
                <a:ext cx="1824767" cy="1655617"/>
              </a:xfrm>
              <a:prstGeom prst="rect">
                <a:avLst/>
              </a:prstGeom>
            </p:spPr>
          </p:pic>
        </mc:Fallback>
      </mc:AlternateContent>
      <mc:AlternateContent xmlns:mc="http://schemas.openxmlformats.org/markup-compatibility/2006">
        <mc:Choice xmlns="" xmlns:pslz="http://schemas.microsoft.com/office/powerpoint/2016/slidezoom" Requires="pslz">
          <p:graphicFrame>
            <p:nvGraphicFramePr>
              <p:cNvPr id="35" name="Slide Zoom 34">
                <a:extLst>
                  <a:ext uri="{FF2B5EF4-FFF2-40B4-BE49-F238E27FC236}">
                    <a16:creationId xmlns:a16="http://schemas.microsoft.com/office/drawing/2014/main" id="{0AE2AEF1-13A4-432F-B1A7-166A0D448FFE}"/>
                  </a:ext>
                </a:extLst>
              </p:cNvPr>
              <p:cNvGraphicFramePr>
                <a:graphicFrameLocks noChangeAspect="1"/>
              </p:cNvGraphicFramePr>
              <p:nvPr>
                <p:extLst>
                  <p:ext uri="{D42A27DB-BD31-4B8C-83A1-F6EECF244321}">
                    <p14:modId xmlns:p14="http://schemas.microsoft.com/office/powerpoint/2010/main" val="1584206136"/>
                  </p:ext>
                </p:extLst>
              </p:nvPr>
            </p:nvGraphicFramePr>
            <p:xfrm rot="16200000">
              <a:off x="9522546" y="134977"/>
              <a:ext cx="1439220" cy="1434244"/>
            </p:xfrm>
            <a:graphic>
              <a:graphicData uri="http://schemas.microsoft.com/office/powerpoint/2016/slidezoom">
                <pslz:sldZm>
                  <pslz:sldZmObj sldId="264" cId="4279504598">
                    <pslz:zmPr id="{90AC7EDD-81BB-44B0-8319-2B9A9ADB0E5D}" returnToParent="0" imageType="cover" transitionDur="1000" showBg="0">
                      <p166:blipFill xmlns:p166="http://schemas.microsoft.com/office/powerpoint/2016/6/main">
                        <a:blip r:embed="rId12"/>
                        <a:stretch>
                          <a:fillRect/>
                        </a:stretch>
                      </p166:blipFill>
                      <p166:spPr xmlns:p166="http://schemas.microsoft.com/office/powerpoint/2016/6/main">
                        <a:xfrm rot="16200000">
                          <a:off x="0" y="0"/>
                          <a:ext cx="1439220" cy="1434244"/>
                        </a:xfrm>
                        <a:prstGeom prst="rect">
                          <a:avLst/>
                        </a:prstGeom>
                      </p166:spPr>
                    </pslz:zmPr>
                  </pslz:sldZmObj>
                </pslz:sldZm>
              </a:graphicData>
            </a:graphic>
          </p:graphicFrame>
        </mc:Choice>
        <mc:Fallback>
          <p:pic>
            <p:nvPicPr>
              <p:cNvPr id="35" name="Slide Zoom 34">
                <a:hlinkClick r:id="rId13" action="ppaction://hlinksldjump"/>
                <a:extLst>
                  <a:ext uri="{FF2B5EF4-FFF2-40B4-BE49-F238E27FC236}">
                    <a16:creationId xmlns="" xmlns:a16="http://schemas.microsoft.com/office/drawing/2014/main" id="{0AE2AEF1-13A4-432F-B1A7-166A0D448FFE}"/>
                  </a:ext>
                </a:extLst>
              </p:cNvPr>
              <p:cNvPicPr>
                <a:picLocks noGrp="1" noRot="1" noChangeAspect="1" noMove="1" noResize="1" noEditPoints="1" noAdjustHandles="1" noChangeArrowheads="1" noChangeShapeType="1"/>
              </p:cNvPicPr>
              <p:nvPr/>
            </p:nvPicPr>
            <p:blipFill>
              <a:blip r:embed="rId14"/>
              <a:stretch>
                <a:fillRect/>
              </a:stretch>
            </p:blipFill>
            <p:spPr>
              <a:xfrm rot="16200000">
                <a:off x="9522546" y="134977"/>
                <a:ext cx="1439220" cy="1434244"/>
              </a:xfrm>
              <a:prstGeom prst="rect">
                <a:avLst/>
              </a:prstGeom>
            </p:spPr>
          </p:pic>
        </mc:Fallback>
      </mc:AlternateContent>
    </p:spTree>
    <p:extLst>
      <p:ext uri="{BB962C8B-B14F-4D97-AF65-F5344CB8AC3E}">
        <p14:creationId xmlns:p14="http://schemas.microsoft.com/office/powerpoint/2010/main" val="1822713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956" y="286603"/>
            <a:ext cx="10742724" cy="1450757"/>
          </a:xfrm>
        </p:spPr>
        <p:txBody>
          <a:bodyPr>
            <a:normAutofit/>
          </a:bodyPr>
          <a:lstStyle/>
          <a:p>
            <a:r>
              <a:rPr lang="en-US" sz="6000" b="1" dirty="0">
                <a:solidFill>
                  <a:schemeClr val="tx1"/>
                </a:solidFill>
              </a:rPr>
              <a:t>Day one: </a:t>
            </a:r>
          </a:p>
        </p:txBody>
      </p:sp>
      <p:sp>
        <p:nvSpPr>
          <p:cNvPr id="3" name="Content Placeholder 2"/>
          <p:cNvSpPr>
            <a:spLocks noGrp="1"/>
          </p:cNvSpPr>
          <p:nvPr>
            <p:ph idx="1"/>
          </p:nvPr>
        </p:nvSpPr>
        <p:spPr>
          <a:xfrm>
            <a:off x="180020" y="1845733"/>
            <a:ext cx="5048804" cy="4725663"/>
          </a:xfrm>
        </p:spPr>
        <p:txBody>
          <a:bodyPr>
            <a:normAutofit fontScale="92500" lnSpcReduction="20000"/>
          </a:bodyPr>
          <a:lstStyle/>
          <a:p>
            <a:pPr>
              <a:buFont typeface="Courier New" panose="02070309020205020404" pitchFamily="49" charset="0"/>
              <a:buChar char="o"/>
            </a:pPr>
            <a:r>
              <a:rPr lang="en-US" dirty="0">
                <a:solidFill>
                  <a:schemeClr val="tx1"/>
                </a:solidFill>
              </a:rPr>
              <a:t> </a:t>
            </a:r>
            <a:r>
              <a:rPr lang="en-US" sz="3000" b="1" dirty="0">
                <a:solidFill>
                  <a:schemeClr val="tx1"/>
                </a:solidFill>
              </a:rPr>
              <a:t>Meet-and-greet at the hotel/guest house with professors. </a:t>
            </a:r>
          </a:p>
          <a:p>
            <a:pPr>
              <a:buFont typeface="Courier New" panose="02070309020205020404" pitchFamily="49" charset="0"/>
              <a:buChar char="o"/>
            </a:pPr>
            <a:endParaRPr lang="en-US" sz="3000" b="1" dirty="0">
              <a:solidFill>
                <a:schemeClr val="tx1"/>
              </a:solidFill>
            </a:endParaRPr>
          </a:p>
          <a:p>
            <a:pPr>
              <a:buFont typeface="Courier New" panose="02070309020205020404" pitchFamily="49" charset="0"/>
              <a:buChar char="o"/>
            </a:pPr>
            <a:r>
              <a:rPr lang="en-US" sz="3000" b="1" dirty="0">
                <a:solidFill>
                  <a:schemeClr val="tx1"/>
                </a:solidFill>
              </a:rPr>
              <a:t> Lunch</a:t>
            </a:r>
          </a:p>
          <a:p>
            <a:pPr>
              <a:buFont typeface="Courier New" panose="02070309020205020404" pitchFamily="49" charset="0"/>
              <a:buChar char="o"/>
            </a:pPr>
            <a:endParaRPr lang="en-US" sz="3000" b="1" dirty="0">
              <a:solidFill>
                <a:schemeClr val="tx1"/>
              </a:solidFill>
            </a:endParaRPr>
          </a:p>
          <a:p>
            <a:pPr>
              <a:buFont typeface="Courier New" panose="02070309020205020404" pitchFamily="49" charset="0"/>
              <a:buChar char="o"/>
            </a:pPr>
            <a:r>
              <a:rPr lang="en-US" sz="3000" b="1" dirty="0">
                <a:solidFill>
                  <a:schemeClr val="tx1"/>
                </a:solidFill>
              </a:rPr>
              <a:t> Introductory lecture on the program (its aims and activities)</a:t>
            </a:r>
          </a:p>
          <a:p>
            <a:pPr>
              <a:buFont typeface="Courier New" panose="02070309020205020404" pitchFamily="49" charset="0"/>
              <a:buChar char="o"/>
            </a:pPr>
            <a:endParaRPr lang="en-US" sz="3000" b="1" dirty="0">
              <a:solidFill>
                <a:schemeClr val="tx1"/>
              </a:solidFill>
            </a:endParaRPr>
          </a:p>
          <a:p>
            <a:pPr>
              <a:buFont typeface="Courier New" panose="02070309020205020404" pitchFamily="49" charset="0"/>
              <a:buChar char="o"/>
            </a:pPr>
            <a:r>
              <a:rPr lang="en-US" sz="3000" b="1" dirty="0">
                <a:solidFill>
                  <a:schemeClr val="tx1"/>
                </a:solidFill>
              </a:rPr>
              <a:t> Cultural activity: Campus tour, Nile Cruise </a:t>
            </a:r>
          </a:p>
          <a:p>
            <a:endParaRPr lang="en-US" dirty="0">
              <a:solidFill>
                <a:schemeClr val="tx1"/>
              </a:solidFill>
            </a:endParaRPr>
          </a:p>
        </p:txBody>
      </p:sp>
      <p:pic>
        <p:nvPicPr>
          <p:cNvPr id="4" name="Picture 3"/>
          <p:cNvPicPr>
            <a:picLocks noChangeAspect="1"/>
          </p:cNvPicPr>
          <p:nvPr/>
        </p:nvPicPr>
        <p:blipFill rotWithShape="1">
          <a:blip r:embed="rId2"/>
          <a:srcRect b="25430"/>
          <a:stretch/>
        </p:blipFill>
        <p:spPr>
          <a:xfrm>
            <a:off x="9079606" y="2235059"/>
            <a:ext cx="2932374" cy="363403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097" y="2956210"/>
            <a:ext cx="3672509" cy="1986767"/>
          </a:xfrm>
          <a:prstGeom prst="rect">
            <a:avLst/>
          </a:prstGeom>
        </p:spPr>
      </p:pic>
    </p:spTree>
    <p:extLst>
      <p:ext uri="{BB962C8B-B14F-4D97-AF65-F5344CB8AC3E}">
        <p14:creationId xmlns:p14="http://schemas.microsoft.com/office/powerpoint/2010/main" val="2528863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361" y="2949678"/>
            <a:ext cx="8083639" cy="3311758"/>
          </a:xfrm>
          <a:prstGeom prst="rect">
            <a:avLst/>
          </a:prstGeom>
          <a:effectLst>
            <a:softEdge rad="63500"/>
          </a:effectLst>
        </p:spPr>
      </p:pic>
      <p:sp>
        <p:nvSpPr>
          <p:cNvPr id="2" name="Title 1"/>
          <p:cNvSpPr>
            <a:spLocks noGrp="1"/>
          </p:cNvSpPr>
          <p:nvPr>
            <p:ph type="title"/>
          </p:nvPr>
        </p:nvSpPr>
        <p:spPr>
          <a:xfrm>
            <a:off x="427703" y="286603"/>
            <a:ext cx="10727977" cy="1450757"/>
          </a:xfrm>
        </p:spPr>
        <p:txBody>
          <a:bodyPr/>
          <a:lstStyle/>
          <a:p>
            <a:r>
              <a:rPr lang="en-US" sz="6000" b="1" dirty="0">
                <a:solidFill>
                  <a:schemeClr val="tx1"/>
                </a:solidFill>
              </a:rPr>
              <a:t>Day two:</a:t>
            </a:r>
          </a:p>
        </p:txBody>
      </p:sp>
      <p:sp>
        <p:nvSpPr>
          <p:cNvPr id="3" name="Content Placeholder 2"/>
          <p:cNvSpPr>
            <a:spLocks noGrp="1"/>
          </p:cNvSpPr>
          <p:nvPr>
            <p:ph idx="1"/>
          </p:nvPr>
        </p:nvSpPr>
        <p:spPr>
          <a:xfrm>
            <a:off x="427703" y="1904784"/>
            <a:ext cx="7157954" cy="2033035"/>
          </a:xfrm>
        </p:spPr>
        <p:txBody>
          <a:bodyPr>
            <a:normAutofit lnSpcReduction="10000"/>
          </a:bodyPr>
          <a:lstStyle/>
          <a:p>
            <a:pPr>
              <a:lnSpc>
                <a:spcPct val="80000"/>
              </a:lnSpc>
              <a:buFont typeface="Courier New" panose="02070309020205020404" pitchFamily="49" charset="0"/>
              <a:buChar char="o"/>
            </a:pPr>
            <a:r>
              <a:rPr lang="en-US" sz="2800" b="1" dirty="0">
                <a:solidFill>
                  <a:schemeClr val="tx1"/>
                </a:solidFill>
              </a:rPr>
              <a:t> Lecture on the Egyptian customs and traditions. </a:t>
            </a:r>
          </a:p>
          <a:p>
            <a:pPr>
              <a:lnSpc>
                <a:spcPct val="80000"/>
              </a:lnSpc>
              <a:buFont typeface="Courier New" panose="02070309020205020404" pitchFamily="49" charset="0"/>
              <a:buChar char="o"/>
            </a:pPr>
            <a:endParaRPr lang="en-US" sz="2800" b="1" dirty="0">
              <a:solidFill>
                <a:schemeClr val="tx1"/>
              </a:solidFill>
            </a:endParaRPr>
          </a:p>
          <a:p>
            <a:pPr>
              <a:lnSpc>
                <a:spcPct val="80000"/>
              </a:lnSpc>
              <a:buFont typeface="Courier New" panose="02070309020205020404" pitchFamily="49" charset="0"/>
              <a:buChar char="o"/>
            </a:pPr>
            <a:r>
              <a:rPr lang="en-US" sz="2800" b="1" dirty="0">
                <a:solidFill>
                  <a:schemeClr val="tx1"/>
                </a:solidFill>
              </a:rPr>
              <a:t> Cultural activity: site visit to the Pyramids of Giza and The Great Sphinx. </a:t>
            </a:r>
          </a:p>
        </p:txBody>
      </p:sp>
    </p:spTree>
    <p:extLst>
      <p:ext uri="{BB962C8B-B14F-4D97-AF65-F5344CB8AC3E}">
        <p14:creationId xmlns:p14="http://schemas.microsoft.com/office/powerpoint/2010/main" val="3198309863"/>
      </p:ext>
    </p:extLst>
  </p:cSld>
  <p:clrMapOvr>
    <a:masterClrMapping/>
  </p:clrMapOvr>
</p:sld>
</file>

<file path=ppt/theme/theme1.xml><?xml version="1.0" encoding="utf-8"?>
<a:theme xmlns:a="http://schemas.openxmlformats.org/drawingml/2006/main" name="Retrospec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CA72677B-2F8C-4192-8EBE-D360BE3B20F6}"/>
    </a:ext>
  </a:extLst>
</a:theme>
</file>

<file path=docProps/app.xml><?xml version="1.0" encoding="utf-8"?>
<Properties xmlns="http://schemas.openxmlformats.org/officeDocument/2006/extended-properties" xmlns:vt="http://schemas.openxmlformats.org/officeDocument/2006/docPropsVTypes">
  <Template>Integral</Template>
  <TotalTime>496</TotalTime>
  <Words>1090</Words>
  <Application>Microsoft Office PowerPoint</Application>
  <PresentationFormat>Custom</PresentationFormat>
  <Paragraphs>126</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Retrospect</vt:lpstr>
      <vt:lpstr>PowerPoint Presentation</vt:lpstr>
      <vt:lpstr>Program Description: </vt:lpstr>
      <vt:lpstr>Cairo University </vt:lpstr>
      <vt:lpstr>Program Structure: </vt:lpstr>
      <vt:lpstr>Proposed Topics for the Lectures:  </vt:lpstr>
      <vt:lpstr>Proposed Field Trips (Educational Tourism): </vt:lpstr>
      <vt:lpstr>PowerPoint Presentation</vt:lpstr>
      <vt:lpstr>Day one: </vt:lpstr>
      <vt:lpstr>Day two:</vt:lpstr>
      <vt:lpstr>Day three: </vt:lpstr>
      <vt:lpstr>Day four: </vt:lpstr>
      <vt:lpstr>PowerPoint Presentation</vt:lpstr>
      <vt:lpstr>Day five: </vt:lpstr>
      <vt:lpstr>Day six: </vt:lpstr>
      <vt:lpstr>Day seven: </vt:lpstr>
      <vt:lpstr>Day eight: </vt:lpstr>
      <vt:lpstr>PowerPoint Presentation</vt:lpstr>
      <vt:lpstr>Day nine: </vt:lpstr>
      <vt:lpstr>Day ten: </vt:lpstr>
      <vt:lpstr>Day eleven: </vt:lpstr>
      <vt:lpstr>Day twelve: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ECEB Washington DC</cp:lastModifiedBy>
  <cp:revision>89</cp:revision>
  <cp:lastPrinted>2021-12-01T17:05:35Z</cp:lastPrinted>
  <dcterms:created xsi:type="dcterms:W3CDTF">2021-11-30T20:29:38Z</dcterms:created>
  <dcterms:modified xsi:type="dcterms:W3CDTF">2021-12-01T17:52:53Z</dcterms:modified>
</cp:coreProperties>
</file>